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7" r:id="rId2"/>
    <p:sldId id="258" r:id="rId3"/>
    <p:sldId id="259" r:id="rId4"/>
    <p:sldId id="351" r:id="rId5"/>
    <p:sldId id="263" r:id="rId6"/>
    <p:sldId id="357" r:id="rId7"/>
    <p:sldId id="358" r:id="rId8"/>
    <p:sldId id="371" r:id="rId9"/>
    <p:sldId id="361" r:id="rId10"/>
    <p:sldId id="362" r:id="rId11"/>
    <p:sldId id="360" r:id="rId12"/>
    <p:sldId id="355" r:id="rId13"/>
    <p:sldId id="370" r:id="rId14"/>
    <p:sldId id="363" r:id="rId15"/>
    <p:sldId id="414" r:id="rId16"/>
    <p:sldId id="270" r:id="rId17"/>
    <p:sldId id="378" r:id="rId18"/>
    <p:sldId id="272" r:id="rId19"/>
    <p:sldId id="273" r:id="rId20"/>
    <p:sldId id="416" r:id="rId21"/>
    <p:sldId id="415" r:id="rId22"/>
    <p:sldId id="274" r:id="rId23"/>
    <p:sldId id="380" r:id="rId24"/>
    <p:sldId id="379" r:id="rId25"/>
    <p:sldId id="381" r:id="rId26"/>
    <p:sldId id="382" r:id="rId27"/>
    <p:sldId id="417" r:id="rId28"/>
    <p:sldId id="384" r:id="rId29"/>
    <p:sldId id="429" r:id="rId30"/>
    <p:sldId id="276" r:id="rId31"/>
    <p:sldId id="277" r:id="rId32"/>
    <p:sldId id="278" r:id="rId33"/>
    <p:sldId id="279" r:id="rId34"/>
    <p:sldId id="280" r:id="rId35"/>
    <p:sldId id="284" r:id="rId36"/>
    <p:sldId id="285" r:id="rId37"/>
    <p:sldId id="419" r:id="rId38"/>
    <p:sldId id="422" r:id="rId39"/>
    <p:sldId id="424" r:id="rId40"/>
    <p:sldId id="425" r:id="rId41"/>
    <p:sldId id="426" r:id="rId42"/>
    <p:sldId id="391" r:id="rId43"/>
    <p:sldId id="392" r:id="rId44"/>
    <p:sldId id="413"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27" r:id="rId64"/>
    <p:sldId id="428" r:id="rId65"/>
    <p:sldId id="418" r:id="rId66"/>
    <p:sldId id="430" r:id="rId67"/>
    <p:sldId id="431" r:id="rId68"/>
    <p:sldId id="432" r:id="rId69"/>
    <p:sldId id="433" r:id="rId70"/>
    <p:sldId id="438" r:id="rId71"/>
    <p:sldId id="435" r:id="rId72"/>
    <p:sldId id="436" r:id="rId73"/>
    <p:sldId id="439" r:id="rId74"/>
    <p:sldId id="440" r:id="rId75"/>
    <p:sldId id="441" r:id="rId76"/>
    <p:sldId id="385" r:id="rId77"/>
    <p:sldId id="389" r:id="rId78"/>
    <p:sldId id="388" r:id="rId79"/>
    <p:sldId id="387" r:id="rId80"/>
    <p:sldId id="390" r:id="rId81"/>
    <p:sldId id="442"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6" autoAdjust="0"/>
    <p:restoredTop sz="46276" autoAdjust="0"/>
  </p:normalViewPr>
  <p:slideViewPr>
    <p:cSldViewPr snapToGrid="0" snapToObjects="1">
      <p:cViewPr varScale="1">
        <p:scale>
          <a:sx n="62" d="100"/>
          <a:sy n="62" d="100"/>
        </p:scale>
        <p:origin x="-3296"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5" d="100"/>
          <a:sy n="105" d="100"/>
        </p:scale>
        <p:origin x="-420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F7DEB-A5E4-DE4B-80A9-EE00D3927163}" type="datetimeFigureOut">
              <a:rPr lang="en-US" smtClean="0"/>
              <a:t>1/31/15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CF74B-3203-EB46-BA16-A8C765F90F08}" type="slidenum">
              <a:rPr lang="en-US" smtClean="0"/>
              <a:t>‹#›</a:t>
            </a:fld>
            <a:endParaRPr lang="en-US"/>
          </a:p>
        </p:txBody>
      </p:sp>
    </p:spTree>
    <p:extLst>
      <p:ext uri="{BB962C8B-B14F-4D97-AF65-F5344CB8AC3E}">
        <p14:creationId xmlns:p14="http://schemas.microsoft.com/office/powerpoint/2010/main" val="4454663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1</a:t>
            </a:fld>
            <a:endParaRPr lang="en-US"/>
          </a:p>
        </p:txBody>
      </p:sp>
    </p:spTree>
    <p:extLst>
      <p:ext uri="{BB962C8B-B14F-4D97-AF65-F5344CB8AC3E}">
        <p14:creationId xmlns:p14="http://schemas.microsoft.com/office/powerpoint/2010/main" val="349373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Sabbath survived the Fall, the Flood, the exodus from Egyptian slavery, and later the Babylonian exile. And by the time Jesus’ ministry began, He inaugurated His ministry on the seventh-day Sabbath. You can read about that in Luke 4:16. Then, throughout His ministry, Jesus freed the Sabbath from the burdensome rules and traditions Satan</a:t>
            </a:r>
            <a:r>
              <a:rPr lang="en-US" baseline="0" dirty="0" smtClean="0"/>
              <a:t> inspired men to place </a:t>
            </a:r>
            <a:r>
              <a:rPr lang="en-US" dirty="0" smtClean="0"/>
              <a:t>upon it.</a:t>
            </a:r>
            <a:r>
              <a:rPr lang="en-US" baseline="0" dirty="0" smtClean="0"/>
              <a:t> Fulfilling Isaiah 42:1, Jesus elevates the law. And </a:t>
            </a:r>
            <a:r>
              <a:rPr lang="en-US" dirty="0" smtClean="0"/>
              <a:t>shows people how to sincerely keep the Sabbath. And then,</a:t>
            </a:r>
            <a:r>
              <a:rPr lang="en-US" baseline="0" dirty="0" smtClean="0"/>
              <a:t> at the end of His earthly ministry, He rested in the tomb on Sabbath. Pointing us to a secondary, post-Fall, value of the Sabbath – Redemption which we will come back to shortly.</a:t>
            </a:r>
            <a:endParaRPr lang="en-US" dirty="0" smtClean="0"/>
          </a:p>
          <a:p>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11</a:t>
            </a:fld>
            <a:endParaRPr lang="en-US"/>
          </a:p>
        </p:txBody>
      </p:sp>
    </p:spTree>
    <p:extLst>
      <p:ext uri="{BB962C8B-B14F-4D97-AF65-F5344CB8AC3E}">
        <p14:creationId xmlns:p14="http://schemas.microsoft.com/office/powerpoint/2010/main" val="349340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
          <p:cNvSpPr>
            <a:spLocks noGrp="1" noRot="1" noChangeAspect="1" noChangeArrowheads="1" noTextEdit="1"/>
          </p:cNvSpPr>
          <p:nvPr>
            <p:ph type="sldImg"/>
          </p:nvPr>
        </p:nvSpPr>
        <p:spPr>
          <a:solidFill>
            <a:srgbClr val="FFFFFF"/>
          </a:solidFill>
          <a:ln/>
        </p:spPr>
      </p:sp>
      <p:sp>
        <p:nvSpPr>
          <p:cNvPr id="142339" name="Rectangle 2"/>
          <p:cNvSpPr>
            <a:spLocks noGrp="1" noChangeArrowheads="1"/>
          </p:cNvSpPr>
          <p:nvPr>
            <p:ph type="body" idx="1"/>
          </p:nvPr>
        </p:nvSpPr>
        <p:spPr>
          <a:noFill/>
          <a:ln/>
        </p:spPr>
        <p:txBody>
          <a:bodyPr/>
          <a:lstStyle/>
          <a:p>
            <a:pPr eaLnBrk="1" hangingPunct="1"/>
            <a:r>
              <a:rPr lang="en-US" sz="1200" dirty="0" smtClean="0">
                <a:latin typeface="Lucida Grande" charset="0"/>
                <a:ea typeface="Lucida Grande" charset="0"/>
                <a:cs typeface="Lucida Grande" charset="0"/>
                <a:sym typeface="Lucida Grande" charset="0"/>
              </a:rPr>
              <a:t>But from Creation to the cross and throughout eternity,</a:t>
            </a:r>
            <a:r>
              <a:rPr lang="en-US" sz="1200" baseline="0" dirty="0" smtClean="0">
                <a:latin typeface="Lucida Grande" charset="0"/>
                <a:ea typeface="Lucida Grande" charset="0"/>
                <a:cs typeface="Lucida Grande" charset="0"/>
                <a:sym typeface="Lucida Grande" charset="0"/>
              </a:rPr>
              <a:t> Jesus emphasizes the seventh-day Sabbath as a memorial of Creation. Which means the seventh-day Sabbath has always and will always be the Lord’s Day. Regardless of what scientists, doctors, and church leaders say. We know this is true because </a:t>
            </a:r>
            <a:r>
              <a:rPr lang="en-US" sz="1200" dirty="0" smtClean="0">
                <a:latin typeface="Lucida Grande" charset="0"/>
                <a:ea typeface="Lucida Grande" charset="0"/>
                <a:cs typeface="Lucida Grande" charset="0"/>
                <a:sym typeface="Lucida Grande" charset="0"/>
              </a:rPr>
              <a:t>Revelation 1:10 says John was in the Spirit on the Lord’s Day. Which according to the Lord</a:t>
            </a:r>
            <a:r>
              <a:rPr lang="en-US" sz="1200" baseline="0" dirty="0" smtClean="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is the Sabbath. Matthew 12:8</a:t>
            </a:r>
            <a:r>
              <a:rPr lang="en-US" sz="1200" baseline="0" dirty="0" smtClean="0">
                <a:latin typeface="Lucida Grande" charset="0"/>
                <a:ea typeface="Lucida Grande" charset="0"/>
                <a:cs typeface="Lucida Grande" charset="0"/>
                <a:sym typeface="Lucida Grande" charset="0"/>
              </a:rPr>
              <a:t> says…</a:t>
            </a:r>
            <a:endParaRPr lang="en-US" sz="120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
          <p:cNvSpPr>
            <a:spLocks noGrp="1" noRot="1" noChangeAspect="1" noChangeArrowheads="1" noTextEdit="1"/>
          </p:cNvSpPr>
          <p:nvPr>
            <p:ph type="sldImg"/>
          </p:nvPr>
        </p:nvSpPr>
        <p:spPr>
          <a:solidFill>
            <a:srgbClr val="FFFFFF"/>
          </a:solidFill>
          <a:ln/>
        </p:spPr>
      </p:sp>
      <p:sp>
        <p:nvSpPr>
          <p:cNvPr id="218115"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smtClean="0">
                <a:latin typeface="Lucida Grande" charset="0"/>
                <a:cs typeface="Lucida Grande" charset="0"/>
                <a:sym typeface="Lucida Grande" charset="0"/>
              </a:rPr>
              <a:t>Which</a:t>
            </a:r>
            <a:r>
              <a:rPr lang="en-US" sz="1200" baseline="0" dirty="0" smtClean="0">
                <a:latin typeface="Lucida Grande" charset="0"/>
                <a:cs typeface="Lucida Grande" charset="0"/>
                <a:sym typeface="Lucida Grande" charset="0"/>
              </a:rPr>
              <a:t> is the same thing the pre-incarnate Jesus told Moses on Mt. Sinai in Exodus 20:10…</a:t>
            </a:r>
            <a:endParaRPr lang="en-US" sz="1200" dirty="0">
              <a:latin typeface="Lucida Grande" charset="0"/>
              <a:cs typeface="Lucida Grande"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Nearly a hundred years would pass from 96AD when John wrote Revelation until the first historical use of the term Lord’s Day referring to Sunday would be recorded by Clement of Alexandria near the close of the 2</a:t>
            </a:r>
            <a:r>
              <a:rPr lang="en-US" baseline="30000" dirty="0" smtClean="0"/>
              <a:t>nd</a:t>
            </a:r>
            <a:r>
              <a:rPr lang="en-US" baseline="0" dirty="0" smtClean="0"/>
              <a:t> century AD (see </a:t>
            </a:r>
            <a:r>
              <a:rPr lang="en-US" i="1" baseline="0" dirty="0" smtClean="0"/>
              <a:t>Miscellanies v.14 or Questions on Doctrine p.141). </a:t>
            </a:r>
            <a:r>
              <a:rPr lang="en-US" i="0" baseline="0" dirty="0" smtClean="0"/>
              <a:t>Even though Jesus wanted us to remember the Sabbath day, Satan has worked very hard behind the scenes hoping we would forget. And many of us have.</a:t>
            </a:r>
            <a:endParaRPr lang="en-US" dirty="0"/>
          </a:p>
        </p:txBody>
      </p:sp>
      <p:sp>
        <p:nvSpPr>
          <p:cNvPr id="4" name="Slide Number Placeholder 3"/>
          <p:cNvSpPr>
            <a:spLocks noGrp="1"/>
          </p:cNvSpPr>
          <p:nvPr>
            <p:ph type="sldNum" sz="quarter" idx="10"/>
          </p:nvPr>
        </p:nvSpPr>
        <p:spPr/>
        <p:txBody>
          <a:bodyPr/>
          <a:lstStyle/>
          <a:p>
            <a:fld id="{CA6BC697-D849-4437-B52D-CE044471323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poin</a:t>
            </a:r>
            <a:r>
              <a:rPr lang="en-US" baseline="0" dirty="0" smtClean="0"/>
              <a:t>t number one, Jesus created Sabbath to be remembered as a memorial of Creation. </a:t>
            </a:r>
            <a:r>
              <a:rPr lang="en-US" dirty="0" smtClean="0"/>
              <a:t>But something went drastically wrong. And God knew it would. That’s why He included a prophecy warning us about the attempted</a:t>
            </a:r>
            <a:r>
              <a:rPr lang="en-US" baseline="0" dirty="0" smtClean="0"/>
              <a:t> change of the Sabbath </a:t>
            </a:r>
            <a:r>
              <a:rPr lang="en-US" dirty="0" smtClean="0"/>
              <a:t>in Daniel 7.</a:t>
            </a:r>
            <a:r>
              <a:rPr lang="en-US" baseline="0" dirty="0" smtClean="0"/>
              <a:t> So let’s open our Bibles to Daniel 7 and begin there.</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15</a:t>
            </a:fld>
            <a:endParaRPr lang="en-US"/>
          </a:p>
        </p:txBody>
      </p:sp>
    </p:spTree>
    <p:extLst>
      <p:ext uri="{BB962C8B-B14F-4D97-AF65-F5344CB8AC3E}">
        <p14:creationId xmlns:p14="http://schemas.microsoft.com/office/powerpoint/2010/main" val="422300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Lucida Grande" charset="0"/>
                <a:ea typeface="Lucida Grande" charset="0"/>
                <a:cs typeface="Lucida Grande" charset="0"/>
                <a:sym typeface="Lucida Grande" charset="0"/>
              </a:rPr>
              <a:t>Long story short: Daniel is having another vision. This one is not about a golden statue with different precious metals symbolizing different earthly kingdoms. This time it’s about four beasts that rise from the sea. The last beast has ten horns and then another horn suddenly sprouts up and uproots three of the other horns. It is described as having eyes of a man and a mouth speaking pompous words. Daniel 7:24 tells us that the horns are representations of kingdoms that arise out of the original kingdoms that they are attached to. </a:t>
            </a:r>
            <a:endParaRPr lang="en-US" dirty="0"/>
          </a:p>
        </p:txBody>
      </p:sp>
      <p:sp>
        <p:nvSpPr>
          <p:cNvPr id="4" name="Slide Number Placeholder 3"/>
          <p:cNvSpPr>
            <a:spLocks noGrp="1"/>
          </p:cNvSpPr>
          <p:nvPr>
            <p:ph type="sldNum" sz="quarter" idx="10"/>
          </p:nvPr>
        </p:nvSpPr>
        <p:spPr/>
        <p:txBody>
          <a:bodyPr/>
          <a:lstStyle/>
          <a:p>
            <a:fld id="{E8D2445E-3AB3-4326-ACA6-67D4E561E64C}"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Lucida Grande" charset="0"/>
                <a:ea typeface="Lucida Grande" charset="0"/>
                <a:cs typeface="Lucida Grande" charset="0"/>
                <a:sym typeface="Lucida Grande" charset="0"/>
              </a:rPr>
              <a:t>Most historians, even if they aren’t Christian, concede that history’s superpowers most affecting Daniel’s home country of Israel included Babylon, </a:t>
            </a:r>
            <a:r>
              <a:rPr lang="en-US" sz="1200" baseline="0" dirty="0" err="1" smtClean="0">
                <a:latin typeface="Lucida Grande" charset="0"/>
                <a:ea typeface="Lucida Grande" charset="0"/>
                <a:cs typeface="Lucida Grande" charset="0"/>
                <a:sym typeface="Lucida Grande" charset="0"/>
              </a:rPr>
              <a:t>Medo</a:t>
            </a:r>
            <a:r>
              <a:rPr lang="en-US" sz="1200" baseline="0" dirty="0" smtClean="0">
                <a:latin typeface="Lucida Grande" charset="0"/>
                <a:ea typeface="Lucida Grande" charset="0"/>
                <a:cs typeface="Lucida Grande" charset="0"/>
                <a:sym typeface="Lucida Grande" charset="0"/>
              </a:rPr>
              <a:t>-Persia, Alexander the Great’s Greece, and Pagan Rome. I say Pagan because after that, a religious Rome comes next. And God predicted that too. Please notice the religious nature of the little horn power Satan uses to oppose God and persecute the saints in Daniel 7:25.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Lucida Grande" charset="0"/>
              <a:ea typeface="Lucida Grande" charset="0"/>
              <a:cs typeface="Lucida Grande" charset="0"/>
              <a:sym typeface="Lucida Grande" charset="0"/>
            </a:endParaRPr>
          </a:p>
          <a:p>
            <a:endParaRPr lang="en-US" dirty="0"/>
          </a:p>
        </p:txBody>
      </p:sp>
      <p:sp>
        <p:nvSpPr>
          <p:cNvPr id="4" name="Slide Number Placeholder 3"/>
          <p:cNvSpPr>
            <a:spLocks noGrp="1"/>
          </p:cNvSpPr>
          <p:nvPr>
            <p:ph type="sldNum" sz="quarter" idx="10"/>
          </p:nvPr>
        </p:nvSpPr>
        <p:spPr/>
        <p:txBody>
          <a:bodyPr/>
          <a:lstStyle/>
          <a:p>
            <a:fld id="{E8D2445E-3AB3-4326-ACA6-67D4E561E64C}"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09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smtClean="0">
                <a:latin typeface="Lucida Grande" charset="0"/>
                <a:ea typeface="Lucida Grande" charset="0"/>
                <a:cs typeface="Lucida Grande" charset="0"/>
                <a:sym typeface="Lucida Grande" charset="0"/>
              </a:rPr>
              <a:t>This little horn power is obviously religious because it is attacking the commandments of God. </a:t>
            </a:r>
            <a:r>
              <a:rPr lang="en-US" sz="1200" baseline="0" dirty="0" smtClean="0">
                <a:latin typeface="Lucida Grande" charset="0"/>
                <a:ea typeface="Lucida Grande" charset="0"/>
                <a:cs typeface="Lucida Grande" charset="0"/>
                <a:sym typeface="Lucida Grande" charset="0"/>
              </a:rPr>
              <a:t>What </a:t>
            </a:r>
            <a:r>
              <a:rPr lang="en-US" sz="1200" dirty="0" smtClean="0">
                <a:latin typeface="Lucida Grande" charset="0"/>
                <a:ea typeface="Lucida Grande" charset="0"/>
                <a:cs typeface="Lucida Grande" charset="0"/>
                <a:sym typeface="Lucida Grande" charset="0"/>
              </a:rPr>
              <a:t>is the 3</a:t>
            </a:r>
            <a:r>
              <a:rPr lang="en-US" sz="1200" baseline="30000" dirty="0" smtClean="0">
                <a:latin typeface="Lucida Grande" charset="0"/>
                <a:ea typeface="Lucida Grande" charset="0"/>
                <a:cs typeface="Lucida Grande" charset="0"/>
                <a:sym typeface="Lucida Grande" charset="0"/>
              </a:rPr>
              <a:t>rd</a:t>
            </a:r>
            <a:r>
              <a:rPr lang="en-US" sz="1200" baseline="0" dirty="0" smtClean="0">
                <a:latin typeface="Lucida Grande" charset="0"/>
                <a:ea typeface="Lucida Grande" charset="0"/>
                <a:cs typeface="Lucida Grande" charset="0"/>
                <a:sym typeface="Lucida Grande" charset="0"/>
              </a:rPr>
              <a:t> commandment? Thou shalt not take the name of the Lord thy God in vain. But this little horn power is blaspheming and speaking “great words against the most High.” Most people think blasphemy is taking God’s name in vain or obviously insulting or showing contempt for God. Maybe with a pitchfork and a red devil tail. But did you know the Bible’s definition of blasphemy in John 10:31-39 is really a lot more about speaking on behalf of God? This becomes obvious in the Jews’ false accusation of Christ in John 10 which reads…</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t>
            </a:r>
            <a:r>
              <a:rPr lang="en-US" baseline="0" dirty="0" smtClean="0"/>
              <a:t>speaking </a:t>
            </a:r>
            <a:r>
              <a:rPr lang="en-US" baseline="0" dirty="0" smtClean="0"/>
              <a:t>on behalf of </a:t>
            </a:r>
            <a:r>
              <a:rPr lang="en-US" baseline="0" dirty="0" smtClean="0"/>
              <a:t>God, Jesus was claiming to be God. This </a:t>
            </a:r>
            <a:r>
              <a:rPr lang="en-US" baseline="0" dirty="0" smtClean="0"/>
              <a:t>little horn is doing the same thing. Blaspheming great words against God. Speaking on behalf of God. Though unlike Jesus, he is not God! What else does this religious little horn power do? Daniel 7:25 says he would…</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20</a:t>
            </a:fld>
            <a:endParaRPr lang="en-US"/>
          </a:p>
        </p:txBody>
      </p:sp>
    </p:spTree>
    <p:extLst>
      <p:ext uri="{BB962C8B-B14F-4D97-AF65-F5344CB8AC3E}">
        <p14:creationId xmlns:p14="http://schemas.microsoft.com/office/powerpoint/2010/main" val="311124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Grp="1" noRot="1" noChangeAspect="1" noChangeArrowheads="1" noTextEdit="1"/>
          </p:cNvSpPr>
          <p:nvPr>
            <p:ph type="sldImg"/>
          </p:nvPr>
        </p:nvSpPr>
        <p:spPr>
          <a:solidFill>
            <a:srgbClr val="FFFFFF"/>
          </a:solidFill>
          <a:ln/>
        </p:spPr>
      </p:sp>
      <p:sp>
        <p:nvSpPr>
          <p:cNvPr id="137219" name="Rectangle 2"/>
          <p:cNvSpPr>
            <a:spLocks noGrp="1" noChangeArrowheads="1"/>
          </p:cNvSpPr>
          <p:nvPr>
            <p:ph type="body" idx="1"/>
          </p:nvPr>
        </p:nvSpPr>
        <p:spPr>
          <a:noFill/>
          <a:ln/>
        </p:spPr>
        <p:txBody>
          <a:bodyPr/>
          <a:lstStyle/>
          <a:p>
            <a:pPr eaLnBrk="1" hangingPunct="1"/>
            <a:r>
              <a:rPr lang="en-US" sz="1200" dirty="0" smtClean="0">
                <a:latin typeface="Lucida Grande" charset="0"/>
                <a:ea typeface="Lucida Grande" charset="0"/>
                <a:cs typeface="Lucida Grande" charset="0"/>
                <a:sym typeface="Lucida Grande" charset="0"/>
              </a:rPr>
              <a:t>About 350 B.C., the Greek philosopher Aristotle classified the spider as having six legs. Incredibly,</a:t>
            </a:r>
            <a:r>
              <a:rPr lang="en-US" sz="1200" baseline="0" dirty="0" smtClean="0">
                <a:latin typeface="Lucida Grande" charset="0"/>
                <a:ea typeface="Lucida Grande" charset="0"/>
                <a:cs typeface="Lucida Grande" charset="0"/>
                <a:sym typeface="Lucida Grande" charset="0"/>
              </a:rPr>
              <a:t> for the next 20 c</a:t>
            </a:r>
            <a:r>
              <a:rPr lang="en-US" sz="1200" dirty="0" smtClean="0">
                <a:latin typeface="Lucida Grande" charset="0"/>
                <a:ea typeface="Lucida Grande" charset="0"/>
                <a:cs typeface="Lucida Grande" charset="0"/>
                <a:sym typeface="Lucida Grande" charset="0"/>
              </a:rPr>
              <a:t>enturies it was accepted as fact. Until</a:t>
            </a:r>
            <a:r>
              <a:rPr lang="en-US" sz="1200" baseline="0" dirty="0" smtClean="0">
                <a:latin typeface="Lucida Grande" charset="0"/>
                <a:ea typeface="Lucida Grande" charset="0"/>
                <a:cs typeface="Lucida Grande" charset="0"/>
                <a:sym typeface="Lucida Grande" charset="0"/>
              </a:rPr>
              <a:t> the biologist Lamarck actually counted and surprised the world by announcing that</a:t>
            </a:r>
            <a:r>
              <a:rPr lang="en-US" sz="1200" dirty="0" smtClean="0">
                <a:latin typeface="Lucida Grande" charset="0"/>
                <a:ea typeface="Lucida Grande" charset="0"/>
                <a:cs typeface="Lucida Grande" charset="0"/>
                <a:sym typeface="Lucida Grande" charset="0"/>
              </a:rPr>
              <a:t> spiders have eight legs! For 2000</a:t>
            </a:r>
            <a:r>
              <a:rPr lang="en-US" sz="1200" baseline="0" dirty="0" smtClean="0">
                <a:latin typeface="Lucida Grande" charset="0"/>
                <a:ea typeface="Lucida Grande" charset="0"/>
                <a:cs typeface="Lucida Grande" charset="0"/>
                <a:sym typeface="Lucida Grande" charset="0"/>
              </a:rPr>
              <a:t> years, </a:t>
            </a:r>
            <a:r>
              <a:rPr lang="en-US" sz="1200" dirty="0" smtClean="0">
                <a:latin typeface="Lucida Grande" charset="0"/>
                <a:ea typeface="Lucida Grande" charset="0"/>
                <a:cs typeface="Lucida Grande" charset="0"/>
                <a:sym typeface="Lucida Grande" charset="0"/>
              </a:rPr>
              <a:t>no one questioned it! But</a:t>
            </a:r>
            <a:r>
              <a:rPr lang="en-US" sz="1200" baseline="0" dirty="0" smtClean="0">
                <a:latin typeface="Lucida Grande" charset="0"/>
                <a:ea typeface="Lucida Grande" charset="0"/>
                <a:cs typeface="Lucida Grande" charset="0"/>
                <a:sym typeface="Lucida Grande" charset="0"/>
              </a:rPr>
              <a:t> they were wrong.</a:t>
            </a:r>
            <a:endParaRPr lang="en-US" sz="120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baseline="0" dirty="0" smtClean="0">
                <a:latin typeface="Lucida Grande" charset="0"/>
                <a:ea typeface="Lucida Grande" charset="0"/>
                <a:cs typeface="Lucida Grande" charset="0"/>
                <a:sym typeface="Lucida Grande" charset="0"/>
              </a:rPr>
              <a:t>What is the 6</a:t>
            </a:r>
            <a:r>
              <a:rPr lang="en-US" sz="1200" baseline="30000" dirty="0" smtClean="0">
                <a:latin typeface="Lucida Grande" charset="0"/>
                <a:ea typeface="Lucida Grande" charset="0"/>
                <a:cs typeface="Lucida Grande" charset="0"/>
                <a:sym typeface="Lucida Grande" charset="0"/>
              </a:rPr>
              <a:t>th</a:t>
            </a:r>
            <a:r>
              <a:rPr lang="en-US" sz="1200" baseline="0" dirty="0" smtClean="0">
                <a:latin typeface="Lucida Grande" charset="0"/>
                <a:ea typeface="Lucida Grande" charset="0"/>
                <a:cs typeface="Lucida Grande" charset="0"/>
                <a:sym typeface="Lucida Grande" charset="0"/>
              </a:rPr>
              <a:t> commandment the pre-incarnate Christ gave us? Thou shalt not murder. But Scripture says this little horn shall “wear out the saints of the most High.” Pretty much everybody concedes this is a reference to persecution and inquisitions and bloodshed. What people disagree about is who does the persecuting and when that took place. But everyone believes “wear out the saints” is a deadly warning about persecution and therefore, clearly a violation of the sixth commandment prohibiting murder. But what is the reference to “thinking to change times and laws?”</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87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smtClean="0">
                <a:latin typeface="Lucida Grande" charset="0"/>
                <a:ea typeface="Lucida Grande" charset="0"/>
                <a:cs typeface="Lucida Grande" charset="0"/>
                <a:sym typeface="Lucida Grande" charset="0"/>
              </a:rPr>
              <a:t>Well,</a:t>
            </a:r>
            <a:r>
              <a:rPr lang="en-US" sz="1200" baseline="0" dirty="0" smtClean="0">
                <a:latin typeface="Lucida Grande" charset="0"/>
                <a:ea typeface="Lucida Grande" charset="0"/>
                <a:cs typeface="Lucida Grande" charset="0"/>
                <a:sym typeface="Lucida Grande" charset="0"/>
              </a:rPr>
              <a:t> if the first two religious references in Daniel 7:25 refer to the 3</a:t>
            </a:r>
            <a:r>
              <a:rPr lang="en-US" sz="1200" baseline="30000" dirty="0" smtClean="0">
                <a:latin typeface="Lucida Grande" charset="0"/>
                <a:ea typeface="Lucida Grande" charset="0"/>
                <a:cs typeface="Lucida Grande" charset="0"/>
                <a:sym typeface="Lucida Grande" charset="0"/>
              </a:rPr>
              <a:t>rd</a:t>
            </a:r>
            <a:r>
              <a:rPr lang="en-US" sz="1200" baseline="0" dirty="0" smtClean="0">
                <a:latin typeface="Lucida Grande" charset="0"/>
                <a:ea typeface="Lucida Grande" charset="0"/>
                <a:cs typeface="Lucida Grande" charset="0"/>
                <a:sym typeface="Lucida Grande" charset="0"/>
              </a:rPr>
              <a:t> and 6</a:t>
            </a:r>
            <a:r>
              <a:rPr lang="en-US" sz="1200" baseline="30000" dirty="0" smtClean="0">
                <a:latin typeface="Lucida Grande" charset="0"/>
                <a:ea typeface="Lucida Grande" charset="0"/>
                <a:cs typeface="Lucida Grande" charset="0"/>
                <a:sym typeface="Lucida Grande" charset="0"/>
              </a:rPr>
              <a:t>th</a:t>
            </a:r>
            <a:r>
              <a:rPr lang="en-US" sz="1200" baseline="0" dirty="0" smtClean="0">
                <a:latin typeface="Lucida Grande" charset="0"/>
                <a:ea typeface="Lucida Grande" charset="0"/>
                <a:cs typeface="Lucida Grande" charset="0"/>
                <a:sym typeface="Lucida Grande" charset="0"/>
              </a:rPr>
              <a:t> commandments of the pre-incarnate Christ, should we be at all surprised that the third reference regarding times and laws refers to the 4</a:t>
            </a:r>
            <a:r>
              <a:rPr lang="en-US" sz="1200" baseline="30000" dirty="0" smtClean="0">
                <a:latin typeface="Lucida Grande" charset="0"/>
                <a:ea typeface="Lucida Grande" charset="0"/>
                <a:cs typeface="Lucida Grande" charset="0"/>
                <a:sym typeface="Lucida Grande" charset="0"/>
              </a:rPr>
              <a:t>th</a:t>
            </a:r>
            <a:r>
              <a:rPr lang="en-US" sz="1200" baseline="0" dirty="0" smtClean="0">
                <a:latin typeface="Lucida Grande" charset="0"/>
                <a:ea typeface="Lucida Grande" charset="0"/>
                <a:cs typeface="Lucida Grande" charset="0"/>
                <a:sym typeface="Lucida Grande" charset="0"/>
              </a:rPr>
              <a:t> commandment of Christ? The only one of God’s laws that has anything to do with time? The one that begins with the word “Remember” because God knew the little horn would tempt us to </a:t>
            </a:r>
            <a:r>
              <a:rPr lang="en-US" sz="1200" baseline="0" dirty="0" smtClean="0">
                <a:latin typeface="Lucida Grande" charset="0"/>
                <a:ea typeface="Lucida Grande" charset="0"/>
                <a:cs typeface="Lucida Grande" charset="0"/>
                <a:sym typeface="Lucida Grande" charset="0"/>
              </a:rPr>
              <a:t>forget?</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87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baseline="0" dirty="0" smtClean="0">
                <a:latin typeface="Lucida Grande" charset="0"/>
                <a:ea typeface="Lucida Grande" charset="0"/>
                <a:cs typeface="Lucida Grande" charset="0"/>
                <a:sym typeface="Lucida Grande" charset="0"/>
              </a:rPr>
              <a:t>Once upon a time, the The King of Babylon, Nebuchadnezzar, had a bad dream. Which he couldn’t remember. Or understand. His wise guys couldn’t tell him the dream. Therefore, they couldn’t interpret it. So Daniel prayed about it. And God gave Daniel the King’s dream and its interpretation. And after He did, Daniel praised God saying in Daniel 2:20-21…</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Please notice that within the book of Daniel, context claims that only the true God in heaven can change the times and the seasons. He removes kings and raises up kings. But this religious little horn power in Daniel 7 that arrives after Babylon, </a:t>
            </a:r>
            <a:r>
              <a:rPr lang="en-US" baseline="0" dirty="0" err="1" smtClean="0"/>
              <a:t>Medo</a:t>
            </a:r>
            <a:r>
              <a:rPr lang="en-US" baseline="0" dirty="0" smtClean="0"/>
              <a:t>-Persia, Greece, and Pagan Rome not only blasphemes God by claiming the authority to speak for Him and persecutes the saints, he is also claiming the power that belongs to God to change times and seasons. Unlike the other kingdoms, this little horn power is a religious political power. And the apostle Paul </a:t>
            </a:r>
            <a:r>
              <a:rPr lang="en-US" baseline="0" dirty="0" smtClean="0"/>
              <a:t>also predicted </a:t>
            </a:r>
            <a:r>
              <a:rPr lang="en-US" baseline="0" dirty="0" smtClean="0"/>
              <a:t>its rise after the first century </a:t>
            </a:r>
            <a:r>
              <a:rPr lang="en-US" baseline="0" dirty="0" smtClean="0"/>
              <a:t>in </a:t>
            </a:r>
            <a:r>
              <a:rPr lang="en-US" baseline="0" dirty="0" smtClean="0"/>
              <a:t>Acts 20:28-31 which says…</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24</a:t>
            </a:fld>
            <a:endParaRPr lang="en-US"/>
          </a:p>
        </p:txBody>
      </p:sp>
    </p:spTree>
    <p:extLst>
      <p:ext uri="{BB962C8B-B14F-4D97-AF65-F5344CB8AC3E}">
        <p14:creationId xmlns:p14="http://schemas.microsoft.com/office/powerpoint/2010/main" val="3103612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r>
              <a:rPr lang="en-US" baseline="0" dirty="0" smtClean="0"/>
              <a:t> is saying the same thing as Daniel. After Babylon, </a:t>
            </a:r>
            <a:r>
              <a:rPr lang="en-US" baseline="0" dirty="0" err="1" smtClean="0"/>
              <a:t>Medo</a:t>
            </a:r>
            <a:r>
              <a:rPr lang="en-US" baseline="0" dirty="0" smtClean="0"/>
              <a:t>-Persia, Greece, and Pagan </a:t>
            </a:r>
            <a:r>
              <a:rPr lang="en-US" baseline="0" dirty="0" smtClean="0"/>
              <a:t>Rome there </a:t>
            </a:r>
            <a:r>
              <a:rPr lang="en-US" baseline="0" dirty="0" smtClean="0"/>
              <a:t>will come </a:t>
            </a:r>
            <a:r>
              <a:rPr lang="en-US" baseline="0" dirty="0" smtClean="0"/>
              <a:t>another power. This one will be religious because </a:t>
            </a:r>
            <a:r>
              <a:rPr lang="en-US" baseline="0" dirty="0" smtClean="0"/>
              <a:t>it arises among professed believers but draws </a:t>
            </a:r>
            <a:r>
              <a:rPr lang="en-US" baseline="0" dirty="0" smtClean="0"/>
              <a:t>those believers away and makes them their disciples instead. In </a:t>
            </a:r>
            <a:r>
              <a:rPr lang="en-US" baseline="0" dirty="0" smtClean="0"/>
              <a:t>2 </a:t>
            </a:r>
            <a:r>
              <a:rPr lang="en-US" baseline="0" dirty="0" err="1" smtClean="0"/>
              <a:t>Thesalonians</a:t>
            </a:r>
            <a:r>
              <a:rPr lang="en-US" baseline="0" dirty="0" smtClean="0"/>
              <a:t> 2:3, </a:t>
            </a:r>
            <a:r>
              <a:rPr lang="en-US" baseline="0" dirty="0" smtClean="0"/>
              <a:t>Paul called </a:t>
            </a:r>
            <a:r>
              <a:rPr lang="en-US" baseline="0" dirty="0" smtClean="0"/>
              <a:t>this same power </a:t>
            </a:r>
            <a:r>
              <a:rPr lang="en-US" baseline="0" dirty="0" smtClean="0"/>
              <a:t>the </a:t>
            </a:r>
            <a:r>
              <a:rPr lang="en-US" baseline="0" dirty="0" smtClean="0"/>
              <a:t>lawless one.</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25</a:t>
            </a:fld>
            <a:endParaRPr lang="en-US"/>
          </a:p>
        </p:txBody>
      </p:sp>
    </p:spTree>
    <p:extLst>
      <p:ext uri="{BB962C8B-B14F-4D97-AF65-F5344CB8AC3E}">
        <p14:creationId xmlns:p14="http://schemas.microsoft.com/office/powerpoint/2010/main" val="2425653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blasphemy </a:t>
            </a:r>
            <a:r>
              <a:rPr lang="en-US" dirty="0" smtClean="0"/>
              <a:t>is not just obviously opposing God.</a:t>
            </a:r>
            <a:r>
              <a:rPr lang="en-US" baseline="0" dirty="0" smtClean="0"/>
              <a:t> Blasphemy is also exalting oneself and speaking on behalf of God as if you are God. </a:t>
            </a:r>
            <a:r>
              <a:rPr lang="en-US" dirty="0" smtClean="0"/>
              <a:t>Is this a religious political</a:t>
            </a:r>
            <a:r>
              <a:rPr lang="en-US" baseline="0" dirty="0" smtClean="0"/>
              <a:t> power description as well? Let’s take a look at the phrase “son of perdition.” You know where Paul got that? From Judas Iscariot. In John 17:12, Jesus prays, “While I was with them in the world, I kept them in Your name. Those whom You gave Me I have kept; and none of them is lost except the son of perdition, that the Scripture might be fulfilled.” Jesus is referring to Judas Iscariot as the son of perdition. Judas was a religious person. A disciple of Christ. Someone who on the outside looks like they’re following Jesus but on the inside is actually betraying Him.</a:t>
            </a:r>
          </a:p>
        </p:txBody>
      </p:sp>
      <p:sp>
        <p:nvSpPr>
          <p:cNvPr id="4" name="Slide Number Placeholder 3"/>
          <p:cNvSpPr>
            <a:spLocks noGrp="1"/>
          </p:cNvSpPr>
          <p:nvPr>
            <p:ph type="sldNum" sz="quarter" idx="10"/>
          </p:nvPr>
        </p:nvSpPr>
        <p:spPr/>
        <p:txBody>
          <a:bodyPr/>
          <a:lstStyle/>
          <a:p>
            <a:fld id="{319CF74B-3203-EB46-BA16-A8C765F90F08}" type="slidenum">
              <a:rPr lang="en-US" smtClean="0"/>
              <a:t>26</a:t>
            </a:fld>
            <a:endParaRPr lang="en-US"/>
          </a:p>
        </p:txBody>
      </p:sp>
    </p:spTree>
    <p:extLst>
      <p:ext uri="{BB962C8B-B14F-4D97-AF65-F5344CB8AC3E}">
        <p14:creationId xmlns:p14="http://schemas.microsoft.com/office/powerpoint/2010/main" val="904249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Paul is saying is after Babylon, </a:t>
            </a:r>
            <a:r>
              <a:rPr lang="en-US" baseline="0" dirty="0" err="1" smtClean="0"/>
              <a:t>Medo</a:t>
            </a:r>
            <a:r>
              <a:rPr lang="en-US" baseline="0" dirty="0" smtClean="0"/>
              <a:t>-Persia, Greece and in </a:t>
            </a:r>
            <a:r>
              <a:rPr lang="en-US" baseline="0" dirty="0" smtClean="0"/>
              <a:t>his day </a:t>
            </a:r>
            <a:r>
              <a:rPr lang="en-US" baseline="0" dirty="0" smtClean="0"/>
              <a:t>Pagan Rome, there will arise a religious power like Judas. A religious person. A disciple of Christ. Someone on the outside pretending to follow Jesus but on the inside betraying </a:t>
            </a:r>
            <a:r>
              <a:rPr lang="en-US" baseline="0" dirty="0" smtClean="0"/>
              <a:t>Him by opposing </a:t>
            </a:r>
            <a:r>
              <a:rPr lang="en-US" baseline="0" dirty="0" smtClean="0"/>
              <a:t>God’s laws. </a:t>
            </a:r>
            <a:r>
              <a:rPr lang="en-US" baseline="0" dirty="0" smtClean="0"/>
              <a:t>And leading others to do the same. Like </a:t>
            </a:r>
            <a:r>
              <a:rPr lang="en-US" baseline="0" dirty="0" smtClean="0"/>
              <a:t>the 1</a:t>
            </a:r>
            <a:r>
              <a:rPr lang="en-US" baseline="30000" dirty="0" smtClean="0"/>
              <a:t>st</a:t>
            </a:r>
            <a:r>
              <a:rPr lang="en-US" baseline="0" dirty="0" smtClean="0"/>
              <a:t> commandment forbidding the worship of any other Gods while this rising power accepts worship. And sits as God in the temple of God. </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27</a:t>
            </a:fld>
            <a:endParaRPr lang="en-US"/>
          </a:p>
        </p:txBody>
      </p:sp>
    </p:spTree>
    <p:extLst>
      <p:ext uri="{BB962C8B-B14F-4D97-AF65-F5344CB8AC3E}">
        <p14:creationId xmlns:p14="http://schemas.microsoft.com/office/powerpoint/2010/main" val="904249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Which by the way, is the definition of anti-Christ. In Greek, “anti” does not mean against. Anti means “in place of.” We get that </a:t>
            </a:r>
            <a:r>
              <a:rPr lang="en-US" baseline="0" dirty="0" smtClean="0"/>
              <a:t>confused </a:t>
            </a:r>
            <a:r>
              <a:rPr lang="en-US" baseline="0" dirty="0" smtClean="0"/>
              <a:t>in English but remember, the New Testament was written in Greek…</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28</a:t>
            </a:fld>
            <a:endParaRPr lang="en-US"/>
          </a:p>
        </p:txBody>
      </p:sp>
    </p:spTree>
    <p:extLst>
      <p:ext uri="{BB962C8B-B14F-4D97-AF65-F5344CB8AC3E}">
        <p14:creationId xmlns:p14="http://schemas.microsoft.com/office/powerpoint/2010/main" val="904249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point #1,</a:t>
            </a:r>
            <a:r>
              <a:rPr lang="en-US" baseline="0" dirty="0" smtClean="0"/>
              <a:t> </a:t>
            </a:r>
            <a:r>
              <a:rPr lang="en-US" dirty="0" smtClean="0"/>
              <a:t>Jesus created Sabbath to be remembered as a memorial of Creation. But point</a:t>
            </a:r>
            <a:r>
              <a:rPr lang="en-US" baseline="0" dirty="0" smtClean="0"/>
              <a:t> #2, s</a:t>
            </a:r>
            <a:r>
              <a:rPr lang="en-US" dirty="0" smtClean="0"/>
              <a:t>omething went drastically wrong. God knew it would be reviled. That’s why He included an Old Testament prophecy and some New Testament Scriptures warning us about the attempted change of Lord’s Day Sabbath to Sunday. Let’s see how history records what happened </a:t>
            </a:r>
            <a:r>
              <a:rPr lang="en-US" dirty="0" smtClean="0"/>
              <a:t>next</a:t>
            </a:r>
            <a:r>
              <a:rPr lang="en-US" baseline="0" dirty="0" smtClean="0"/>
              <a:t> after Paul’s day.</a:t>
            </a:r>
            <a:endParaRPr lang="en-US" dirty="0" smtClean="0"/>
          </a:p>
          <a:p>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29</a:t>
            </a:fld>
            <a:endParaRPr lang="en-US"/>
          </a:p>
        </p:txBody>
      </p:sp>
    </p:spTree>
    <p:extLst>
      <p:ext uri="{BB962C8B-B14F-4D97-AF65-F5344CB8AC3E}">
        <p14:creationId xmlns:p14="http://schemas.microsoft.com/office/powerpoint/2010/main" val="422300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a:latin typeface="Lucida Grande" charset="0"/>
                <a:ea typeface="Lucida Grande" charset="0"/>
                <a:cs typeface="Lucida Grande" charset="0"/>
                <a:sym typeface="Lucida Grande" charset="0"/>
              </a:rPr>
              <a:t>Many church historians place the beginning of a gradual change of days sometime between A.D. 70 and </a:t>
            </a:r>
            <a:r>
              <a:rPr lang="en-US" sz="1200" dirty="0" smtClean="0">
                <a:latin typeface="Lucida Grande" charset="0"/>
                <a:ea typeface="Lucida Grande" charset="0"/>
                <a:cs typeface="Lucida Grande" charset="0"/>
                <a:sym typeface="Lucida Grande" charset="0"/>
              </a:rPr>
              <a:t>A.D.135</a:t>
            </a:r>
            <a:r>
              <a:rPr lang="en-US" sz="1200" dirty="0">
                <a:latin typeface="Lucida Grande" charset="0"/>
                <a:ea typeface="Lucida Grande" charset="0"/>
                <a:cs typeface="Lucida Grande" charset="0"/>
                <a:sym typeface="Lucida Grande" charset="0"/>
              </a:rPr>
              <a:t>, the dates when two bitter and bloody </a:t>
            </a:r>
            <a:r>
              <a:rPr lang="en-US" sz="1200" dirty="0" smtClean="0">
                <a:latin typeface="Lucida Grande" charset="0"/>
                <a:ea typeface="Lucida Grande" charset="0"/>
                <a:cs typeface="Lucida Grande" charset="0"/>
                <a:sym typeface="Lucida Grande" charset="0"/>
              </a:rPr>
              <a:t>insurrections </a:t>
            </a:r>
            <a:r>
              <a:rPr lang="en-US" sz="1200" dirty="0">
                <a:latin typeface="Lucida Grande" charset="0"/>
                <a:ea typeface="Lucida Grande" charset="0"/>
                <a:cs typeface="Lucida Grande" charset="0"/>
                <a:sym typeface="Lucida Grande" charset="0"/>
              </a:rPr>
              <a:t>by the Jews were crushed by the Romans.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
          <p:cNvSpPr>
            <a:spLocks noGrp="1" noRot="1" noChangeAspect="1" noChangeArrowheads="1" noTextEdit="1"/>
          </p:cNvSpPr>
          <p:nvPr>
            <p:ph type="sldImg"/>
          </p:nvPr>
        </p:nvSpPr>
        <p:spPr>
          <a:solidFill>
            <a:srgbClr val="FFFFFF"/>
          </a:solidFill>
          <a:ln/>
        </p:spPr>
      </p:sp>
      <p:sp>
        <p:nvSpPr>
          <p:cNvPr id="138243" name="Rectangle 2"/>
          <p:cNvSpPr>
            <a:spLocks noGrp="1" noChangeArrowheads="1"/>
          </p:cNvSpPr>
          <p:nvPr>
            <p:ph type="body" idx="1"/>
          </p:nvPr>
        </p:nvSpPr>
        <p:spPr>
          <a:noFill/>
          <a:ln/>
        </p:spPr>
        <p:txBody>
          <a:bodyPr/>
          <a:lstStyle/>
          <a:p>
            <a:pPr eaLnBrk="1" hangingPunct="1"/>
            <a:r>
              <a:rPr lang="en-US" sz="1200" dirty="0" smtClean="0">
                <a:latin typeface="Lucida Grande" charset="0"/>
                <a:ea typeface="Lucida Grande" charset="0"/>
                <a:cs typeface="Lucida Grande" charset="0"/>
                <a:sym typeface="Lucida Grande" charset="0"/>
              </a:rPr>
              <a:t>At the end of the eighteenth century doctors believed that sickness could be treated by bloodletting,</a:t>
            </a:r>
            <a:r>
              <a:rPr lang="en-US" sz="1200" baseline="0" dirty="0" smtClean="0">
                <a:latin typeface="Lucida Grande" charset="0"/>
                <a:ea typeface="Lucida Grande" charset="0"/>
                <a:cs typeface="Lucida Grande" charset="0"/>
                <a:sym typeface="Lucida Grande" charset="0"/>
              </a:rPr>
              <a:t> or </a:t>
            </a:r>
            <a:r>
              <a:rPr lang="en-US" sz="1200" dirty="0" smtClean="0">
                <a:latin typeface="Lucida Grande" charset="0"/>
                <a:ea typeface="Lucida Grande" charset="0"/>
                <a:cs typeface="Lucida Grande" charset="0"/>
                <a:sym typeface="Lucida Grande" charset="0"/>
              </a:rPr>
              <a:t>draining blood from a patient’s body.</a:t>
            </a:r>
            <a:r>
              <a:rPr lang="en-US" sz="1200" baseline="0" dirty="0" smtClean="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The first President of the United States, George Washington, nearly</a:t>
            </a:r>
            <a:r>
              <a:rPr lang="en-US" sz="1200" baseline="0" dirty="0" smtClean="0">
                <a:latin typeface="Lucida Grande" charset="0"/>
                <a:ea typeface="Lucida Grande" charset="0"/>
                <a:cs typeface="Lucida Grande" charset="0"/>
                <a:sym typeface="Lucida Grande" charset="0"/>
              </a:rPr>
              <a:t> died after doctors drained almost </a:t>
            </a:r>
            <a:r>
              <a:rPr lang="en-US" sz="1200" dirty="0" smtClean="0">
                <a:latin typeface="Lucida Grande" charset="0"/>
                <a:ea typeface="Lucida Grande" charset="0"/>
                <a:cs typeface="Lucida Grande" charset="0"/>
                <a:sym typeface="Lucida Grande" charset="0"/>
              </a:rPr>
              <a:t>two quarts of blood from his veins because he had a sore throat. He needed a cough drop instead! </a:t>
            </a:r>
            <a:r>
              <a:rPr lang="en-US" sz="1200" dirty="0" err="1" smtClean="0">
                <a:latin typeface="Lucida Grande" charset="0"/>
                <a:ea typeface="Lucida Grande" charset="0"/>
                <a:cs typeface="Lucida Grande" charset="0"/>
                <a:sym typeface="Lucida Grande" charset="0"/>
              </a:rPr>
              <a:t>Ricola</a:t>
            </a:r>
            <a:r>
              <a:rPr lang="en-US" sz="1200" dirty="0" smtClean="0">
                <a:latin typeface="Lucida Grande" charset="0"/>
                <a:ea typeface="Lucida Grande" charset="0"/>
                <a:cs typeface="Lucida Grande" charset="0"/>
                <a:sym typeface="Lucida Grande" charset="0"/>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a:latin typeface="Lucida Grande" charset="0"/>
                <a:ea typeface="Lucida Grande" charset="0"/>
                <a:cs typeface="Lucida Grande" charset="0"/>
                <a:sym typeface="Lucida Grande" charset="0"/>
              </a:rPr>
              <a:t>The mounting </a:t>
            </a:r>
            <a:r>
              <a:rPr lang="en-US" sz="1200" dirty="0" smtClean="0">
                <a:latin typeface="Lucida Grande" charset="0"/>
                <a:ea typeface="Lucida Grande" charset="0"/>
                <a:cs typeface="Lucida Grande" charset="0"/>
                <a:sym typeface="Lucida Grande" charset="0"/>
              </a:rPr>
              <a:t>Roman hostility against </a:t>
            </a:r>
            <a:r>
              <a:rPr lang="en-US" sz="1200" dirty="0">
                <a:latin typeface="Lucida Grande" charset="0"/>
                <a:ea typeface="Lucida Grande" charset="0"/>
                <a:cs typeface="Lucida Grande" charset="0"/>
                <a:sym typeface="Lucida Grande" charset="0"/>
              </a:rPr>
              <a:t>the Jews, coupled with the conflict between Jews and Christians, encouraged a rash of anti-Jewish </a:t>
            </a:r>
            <a:r>
              <a:rPr lang="en-US" sz="1200" dirty="0" smtClean="0">
                <a:latin typeface="Lucida Grande" charset="0"/>
                <a:ea typeface="Lucida Grande" charset="0"/>
                <a:cs typeface="Lucida Grande" charset="0"/>
                <a:sym typeface="Lucida Grande" charset="0"/>
              </a:rPr>
              <a:t>literature. This</a:t>
            </a:r>
            <a:r>
              <a:rPr lang="en-US" sz="1200" baseline="0" dirty="0" smtClean="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in turn</a:t>
            </a:r>
            <a:r>
              <a:rPr lang="en-US" sz="1200" baseline="0" dirty="0" smtClean="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created </a:t>
            </a:r>
            <a:r>
              <a:rPr lang="en-US" sz="1200" dirty="0">
                <a:latin typeface="Lucida Grande" charset="0"/>
                <a:ea typeface="Lucida Grande" charset="0"/>
                <a:cs typeface="Lucida Grande" charset="0"/>
                <a:sym typeface="Lucida Grande" charset="0"/>
              </a:rPr>
              <a:t>strong anti-Jewish sentiment throughout the Roman Empire</a:t>
            </a:r>
            <a:r>
              <a:rPr lang="en-US" sz="1200" dirty="0" smtClean="0">
                <a:latin typeface="Lucida Grande" charset="0"/>
                <a:ea typeface="Lucida Grande" charset="0"/>
                <a:cs typeface="Lucida Grande" charset="0"/>
                <a:sym typeface="Lucida Grande" charset="0"/>
              </a:rPr>
              <a:t>. Christians </a:t>
            </a:r>
            <a:r>
              <a:rPr lang="en-US" sz="1200" dirty="0">
                <a:latin typeface="Lucida Grande" charset="0"/>
                <a:ea typeface="Lucida Grande" charset="0"/>
                <a:cs typeface="Lucida Grande" charset="0"/>
                <a:sym typeface="Lucida Grande" charset="0"/>
              </a:rPr>
              <a:t>became increasingly sensitive about </a:t>
            </a:r>
            <a:r>
              <a:rPr lang="en-US" sz="1200" dirty="0" smtClean="0">
                <a:latin typeface="Lucida Grande" charset="0"/>
                <a:ea typeface="Lucida Grande" charset="0"/>
                <a:cs typeface="Lucida Grande" charset="0"/>
                <a:sym typeface="Lucida Grande" charset="0"/>
              </a:rPr>
              <a:t>being identified </a:t>
            </a:r>
            <a:r>
              <a:rPr lang="en-US" sz="1200" dirty="0">
                <a:latin typeface="Lucida Grande" charset="0"/>
                <a:ea typeface="Lucida Grande" charset="0"/>
                <a:cs typeface="Lucida Grande" charset="0"/>
                <a:sym typeface="Lucida Grande" charset="0"/>
              </a:rPr>
              <a:t>with the Jews. </a:t>
            </a:r>
            <a:r>
              <a:rPr lang="en-US" sz="1200" dirty="0" smtClean="0">
                <a:latin typeface="Lucida Grande" charset="0"/>
                <a:ea typeface="Lucida Grande" charset="0"/>
                <a:cs typeface="Lucida Grande" charset="0"/>
                <a:sym typeface="Lucida Grande" charset="0"/>
              </a:rPr>
              <a:t>Since </a:t>
            </a:r>
            <a:r>
              <a:rPr lang="en-US" sz="1200" dirty="0">
                <a:latin typeface="Lucida Grande" charset="0"/>
                <a:ea typeface="Lucida Grande" charset="0"/>
                <a:cs typeface="Lucida Grande" charset="0"/>
                <a:sym typeface="Lucida Grande" charset="0"/>
              </a:rPr>
              <a:t>Sabbath-keeping tended to identify them with the Jews, many Christians began </a:t>
            </a:r>
            <a:r>
              <a:rPr lang="en-US" sz="1200" dirty="0" smtClean="0">
                <a:latin typeface="Lucida Grande" charset="0"/>
                <a:ea typeface="Lucida Grande" charset="0"/>
                <a:cs typeface="Lucida Grande" charset="0"/>
                <a:sym typeface="Lucida Grande" charset="0"/>
              </a:rPr>
              <a:t>shying away from keeping the seventh day Sabbath. Dr. </a:t>
            </a:r>
            <a:r>
              <a:rPr lang="en-US" sz="1200" dirty="0" err="1" smtClean="0">
                <a:latin typeface="Lucida Grande" charset="0"/>
                <a:ea typeface="Lucida Grande" charset="0"/>
                <a:cs typeface="Lucida Grande" charset="0"/>
                <a:sym typeface="Lucida Grande" charset="0"/>
              </a:rPr>
              <a:t>Samuele</a:t>
            </a:r>
            <a:r>
              <a:rPr lang="en-US" sz="1200" dirty="0" smtClean="0">
                <a:latin typeface="Lucida Grande" charset="0"/>
                <a:ea typeface="Lucida Grande" charset="0"/>
                <a:cs typeface="Lucida Grande" charset="0"/>
                <a:sym typeface="Lucida Grande" charset="0"/>
              </a:rPr>
              <a:t> </a:t>
            </a:r>
            <a:r>
              <a:rPr lang="en-US" sz="1200" dirty="0" err="1" smtClean="0">
                <a:latin typeface="Lucida Grande" charset="0"/>
                <a:ea typeface="Lucida Grande" charset="0"/>
                <a:cs typeface="Lucida Grande" charset="0"/>
                <a:sym typeface="Lucida Grande" charset="0"/>
              </a:rPr>
              <a:t>Bacchiocchi</a:t>
            </a:r>
            <a:r>
              <a:rPr lang="en-US" sz="1200" dirty="0" smtClean="0">
                <a:latin typeface="Lucida Grande" charset="0"/>
                <a:ea typeface="Lucida Grande" charset="0"/>
                <a:cs typeface="Lucida Grande" charset="0"/>
                <a:sym typeface="Lucida Grande" charset="0"/>
              </a:rPr>
              <a:t> writes in his book, Divine rest for Human Restlessness…</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a:latin typeface="Lucida Grande" charset="0"/>
                <a:ea typeface="Lucida Grande" charset="0"/>
                <a:cs typeface="Lucida Grande" charset="0"/>
                <a:sym typeface="Lucida Grande" charset="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00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005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a:latin typeface="Lucida Grande" charset="0"/>
                <a:ea typeface="Lucida Grande" charset="0"/>
                <a:cs typeface="Lucida Grande" charset="0"/>
                <a:sym typeface="Lucida Grande" charset="0"/>
              </a:rPr>
              <a:t>With this in mind, it is </a:t>
            </a:r>
            <a:r>
              <a:rPr lang="en-US" sz="1200" dirty="0" smtClean="0">
                <a:latin typeface="Lucida Grande" charset="0"/>
                <a:ea typeface="Lucida Grande" charset="0"/>
                <a:cs typeface="Lucida Grande" charset="0"/>
                <a:sym typeface="Lucida Grande" charset="0"/>
              </a:rPr>
              <a:t>easer to </a:t>
            </a:r>
            <a:r>
              <a:rPr lang="en-US" sz="1200" dirty="0">
                <a:latin typeface="Lucida Grande" charset="0"/>
                <a:ea typeface="Lucida Grande" charset="0"/>
                <a:cs typeface="Lucida Grande" charset="0"/>
                <a:sym typeface="Lucida Grande" charset="0"/>
              </a:rPr>
              <a:t>see how Christians living in the capital city of the Roman Empire led the way in disassociating themselves from </a:t>
            </a:r>
            <a:r>
              <a:rPr lang="en-US" sz="1200" dirty="0" smtClean="0">
                <a:latin typeface="Lucida Grande" charset="0"/>
                <a:ea typeface="Lucida Grande" charset="0"/>
                <a:cs typeface="Lucida Grande" charset="0"/>
                <a:sym typeface="Lucida Grande" charset="0"/>
              </a:rPr>
              <a:t>Sabbath-keeping.</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a:latin typeface="Lucida Grande" charset="0"/>
                <a:ea typeface="Lucida Grande" charset="0"/>
                <a:cs typeface="Lucida Grande" charset="0"/>
                <a:sym typeface="Lucida Grande" charset="0"/>
              </a:rPr>
              <a:t>But why was Sunday chosen rather than some other day of the </a:t>
            </a:r>
            <a:r>
              <a:rPr lang="en-US" sz="1200" dirty="0" smtClean="0">
                <a:latin typeface="Lucida Grande" charset="0"/>
                <a:ea typeface="Lucida Grande" charset="0"/>
                <a:cs typeface="Lucida Grande" charset="0"/>
                <a:sym typeface="Lucida Grande" charset="0"/>
              </a:rPr>
              <a:t>week to worship</a:t>
            </a:r>
            <a:r>
              <a:rPr lang="en-US" sz="1200" baseline="0" dirty="0" smtClean="0">
                <a:latin typeface="Lucida Grande" charset="0"/>
                <a:ea typeface="Lucida Grande" charset="0"/>
                <a:cs typeface="Lucida Grande" charset="0"/>
                <a:sym typeface="Lucida Grande" charset="0"/>
              </a:rPr>
              <a:t> on</a:t>
            </a:r>
            <a:r>
              <a:rPr lang="en-US" sz="1200" dirty="0" smtClean="0">
                <a:latin typeface="Lucida Grande" charset="0"/>
                <a:ea typeface="Lucida Grande" charset="0"/>
                <a:cs typeface="Lucida Grande" charset="0"/>
                <a:sym typeface="Lucida Grande" charset="0"/>
              </a:rPr>
              <a:t>?</a:t>
            </a:r>
            <a:r>
              <a:rPr lang="en-US" sz="1200" baseline="0" dirty="0" smtClean="0">
                <a:latin typeface="Lucida Grande" charset="0"/>
                <a:ea typeface="Lucida Grande" charset="0"/>
                <a:cs typeface="Lucida Grande" charset="0"/>
                <a:sym typeface="Lucida Grande" charset="0"/>
              </a:rPr>
              <a:t> That’s a good question. And the answer is because </a:t>
            </a:r>
            <a:r>
              <a:rPr lang="en-US" sz="1200" dirty="0" smtClean="0">
                <a:latin typeface="Lucida Grande" charset="0"/>
                <a:ea typeface="Lucida Grande" charset="0"/>
                <a:cs typeface="Lucida Grande" charset="0"/>
                <a:sym typeface="Lucida Grande" charset="0"/>
              </a:rPr>
              <a:t>pagans </a:t>
            </a:r>
            <a:r>
              <a:rPr lang="en-US" sz="1200" dirty="0">
                <a:latin typeface="Lucida Grande" charset="0"/>
                <a:ea typeface="Lucida Grande" charset="0"/>
                <a:cs typeface="Lucida Grande" charset="0"/>
                <a:sym typeface="Lucida Grande" charset="0"/>
              </a:rPr>
              <a:t>in the Roman Empire had </a:t>
            </a:r>
            <a:r>
              <a:rPr lang="en-US" sz="1200" dirty="0" smtClean="0">
                <a:latin typeface="Lucida Grande" charset="0"/>
                <a:ea typeface="Lucida Grande" charset="0"/>
                <a:cs typeface="Lucida Grande" charset="0"/>
                <a:sym typeface="Lucida Grande" charset="0"/>
              </a:rPr>
              <a:t>been</a:t>
            </a:r>
            <a:r>
              <a:rPr lang="en-US" sz="1200" baseline="0" dirty="0" smtClean="0">
                <a:latin typeface="Lucida Grande" charset="0"/>
                <a:ea typeface="Lucida Grande" charset="0"/>
                <a:cs typeface="Lucida Grande" charset="0"/>
                <a:sym typeface="Lucida Grande" charset="0"/>
              </a:rPr>
              <a:t> sun worshipers for </a:t>
            </a:r>
            <a:r>
              <a:rPr lang="en-US" sz="1200" dirty="0" smtClean="0">
                <a:latin typeface="Lucida Grande" charset="0"/>
                <a:ea typeface="Lucida Grande" charset="0"/>
                <a:cs typeface="Lucida Grande" charset="0"/>
                <a:sym typeface="Lucida Grande" charset="0"/>
              </a:rPr>
              <a:t>many years celebrating Sunday as literally the sun’s </a:t>
            </a:r>
            <a:r>
              <a:rPr lang="en-US" sz="1200" dirty="0">
                <a:latin typeface="Lucida Grande" charset="0"/>
                <a:ea typeface="Lucida Grande" charset="0"/>
                <a:cs typeface="Lucida Grande" charset="0"/>
                <a:sym typeface="Lucida Grande" charset="0"/>
              </a:rPr>
              <a:t>day.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29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smtClean="0">
                <a:latin typeface="Lucida Grande" charset="0"/>
                <a:ea typeface="Lucida Grande" charset="0"/>
                <a:cs typeface="Lucida Grande" charset="0"/>
                <a:sym typeface="Lucida Grande" charset="0"/>
              </a:rPr>
              <a:t>Furthermore,</a:t>
            </a:r>
            <a:r>
              <a:rPr lang="en-US" sz="1200" baseline="0" dirty="0" smtClean="0">
                <a:latin typeface="Lucida Grande" charset="0"/>
                <a:ea typeface="Lucida Grande" charset="0"/>
                <a:cs typeface="Lucida Grande" charset="0"/>
                <a:sym typeface="Lucida Grande" charset="0"/>
              </a:rPr>
              <a:t> t</a:t>
            </a:r>
            <a:r>
              <a:rPr lang="en-US" sz="1200" dirty="0" smtClean="0">
                <a:latin typeface="Lucida Grande" charset="0"/>
                <a:ea typeface="Lucida Grande" charset="0"/>
                <a:cs typeface="Lucida Grande" charset="0"/>
                <a:sym typeface="Lucida Grande" charset="0"/>
              </a:rPr>
              <a:t>he </a:t>
            </a:r>
            <a:r>
              <a:rPr lang="en-US" sz="1200" dirty="0">
                <a:latin typeface="Lucida Grande" charset="0"/>
                <a:ea typeface="Lucida Grande" charset="0"/>
                <a:cs typeface="Lucida Grande" charset="0"/>
                <a:sym typeface="Lucida Grande" charset="0"/>
              </a:rPr>
              <a:t>Roman emperors </a:t>
            </a:r>
            <a:r>
              <a:rPr lang="en-US" sz="1200" dirty="0" smtClean="0">
                <a:latin typeface="Lucida Grande" charset="0"/>
                <a:ea typeface="Lucida Grande" charset="0"/>
                <a:cs typeface="Lucida Grande" charset="0"/>
                <a:sym typeface="Lucida Grande" charset="0"/>
              </a:rPr>
              <a:t>represented </a:t>
            </a:r>
            <a:r>
              <a:rPr lang="en-US" sz="1200" dirty="0">
                <a:latin typeface="Lucida Grande" charset="0"/>
                <a:ea typeface="Lucida Grande" charset="0"/>
                <a:cs typeface="Lucida Grande" charset="0"/>
                <a:sym typeface="Lucida Grande" charset="0"/>
              </a:rPr>
              <a:t>themselves as sun gods, stamping the emblem of the sun on their coins and buildings and demanding worship from their subjects</a:t>
            </a:r>
            <a:r>
              <a:rPr lang="en-US" sz="1200" dirty="0" smtClean="0">
                <a:latin typeface="Lucida Grande" charset="0"/>
                <a:ea typeface="Lucida Grande" charset="0"/>
                <a:cs typeface="Lucida Grande" charset="0"/>
                <a:sym typeface="Lucida Grande" charset="0"/>
              </a:rPr>
              <a:t>. The rising Roman church believed there would be </a:t>
            </a:r>
            <a:r>
              <a:rPr lang="en-US" sz="1200" dirty="0">
                <a:latin typeface="Lucida Grande" charset="0"/>
                <a:ea typeface="Lucida Grande" charset="0"/>
                <a:cs typeface="Lucida Grande" charset="0"/>
                <a:sym typeface="Lucida Grande" charset="0"/>
              </a:rPr>
              <a:t>an advantage in </a:t>
            </a:r>
            <a:r>
              <a:rPr lang="en-US" sz="1200" dirty="0" smtClean="0">
                <a:latin typeface="Lucida Grande" charset="0"/>
                <a:ea typeface="Lucida Grande" charset="0"/>
                <a:cs typeface="Lucida Grande" charset="0"/>
                <a:sym typeface="Lucida Grande" charset="0"/>
              </a:rPr>
              <a:t>combining the sun’s day with the newly identified </a:t>
            </a:r>
            <a:r>
              <a:rPr lang="en-US" sz="1200" baseline="0" dirty="0" smtClean="0">
                <a:latin typeface="Lucida Grande" charset="0"/>
                <a:ea typeface="Lucida Grande" charset="0"/>
                <a:cs typeface="Lucida Grande" charset="0"/>
                <a:sym typeface="Lucida Grande" charset="0"/>
              </a:rPr>
              <a:t>Lord’s day. They hoped worship would unite the Roman </a:t>
            </a:r>
            <a:r>
              <a:rPr lang="en-US" sz="1200" baseline="0" dirty="0" smtClean="0">
                <a:latin typeface="Lucida Grande" charset="0"/>
                <a:ea typeface="Lucida Grande" charset="0"/>
                <a:cs typeface="Lucida Grande" charset="0"/>
                <a:sym typeface="Lucida Grande" charset="0"/>
              </a:rPr>
              <a:t>Empire.</a:t>
            </a:r>
            <a:endParaRPr lang="en-US" sz="120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smtClean="0">
                <a:latin typeface="Lucida Grande" charset="0"/>
                <a:ea typeface="Lucida Grande" charset="0"/>
                <a:cs typeface="Lucida Grande" charset="0"/>
                <a:sym typeface="Lucida Grande" charset="0"/>
              </a:rPr>
              <a:t>The gradual change </a:t>
            </a:r>
            <a:r>
              <a:rPr lang="en-US" sz="1200" dirty="0" smtClean="0">
                <a:latin typeface="Lucida Grande" charset="0"/>
                <a:ea typeface="Lucida Grande" charset="0"/>
                <a:cs typeface="Lucida Grande" charset="0"/>
                <a:sym typeface="Lucida Grande" charset="0"/>
              </a:rPr>
              <a:t>from our Lord’s Day </a:t>
            </a:r>
            <a:r>
              <a:rPr lang="en-US" sz="1200" dirty="0" smtClean="0">
                <a:latin typeface="Lucida Grande" charset="0"/>
                <a:ea typeface="Lucida Grande" charset="0"/>
                <a:cs typeface="Lucida Grande" charset="0"/>
                <a:sym typeface="Lucida Grande" charset="0"/>
              </a:rPr>
              <a:t>Sabbath to Sunday was accented </a:t>
            </a:r>
            <a:r>
              <a:rPr lang="en-US" sz="1200" dirty="0">
                <a:latin typeface="Lucida Grande" charset="0"/>
                <a:ea typeface="Lucida Grande" charset="0"/>
                <a:cs typeface="Lucida Grande" charset="0"/>
                <a:sym typeface="Lucida Grande" charset="0"/>
              </a:rPr>
              <a:t>by the first </a:t>
            </a:r>
            <a:r>
              <a:rPr lang="en-US" sz="1200" dirty="0" smtClean="0">
                <a:latin typeface="Lucida Grande" charset="0"/>
                <a:ea typeface="Lucida Grande" charset="0"/>
                <a:cs typeface="Lucida Grande" charset="0"/>
                <a:sym typeface="Lucida Grande" charset="0"/>
              </a:rPr>
              <a:t>civil Sunday law passed </a:t>
            </a:r>
            <a:r>
              <a:rPr lang="en-US" sz="1200" dirty="0">
                <a:latin typeface="Lucida Grande" charset="0"/>
                <a:ea typeface="Lucida Grande" charset="0"/>
                <a:cs typeface="Lucida Grande" charset="0"/>
                <a:sym typeface="Lucida Grande" charset="0"/>
              </a:rPr>
              <a:t>by the Roman Emperor Constantine on March 7, A.D. </a:t>
            </a:r>
            <a:r>
              <a:rPr lang="en-US" sz="1200" dirty="0" smtClean="0">
                <a:latin typeface="Lucida Grande" charset="0"/>
                <a:ea typeface="Lucida Grande" charset="0"/>
                <a:cs typeface="Lucida Grande" charset="0"/>
                <a:sym typeface="Lucida Grande" charset="0"/>
              </a:rPr>
              <a:t>321</a:t>
            </a:r>
            <a:r>
              <a:rPr lang="en-US" sz="1200" baseline="0" dirty="0" smtClean="0">
                <a:latin typeface="Lucida Grande" charset="0"/>
                <a:ea typeface="Lucida Grande" charset="0"/>
                <a:cs typeface="Lucida Grande" charset="0"/>
                <a:sym typeface="Lucida Grande" charset="0"/>
              </a:rPr>
              <a:t> which </a:t>
            </a:r>
            <a:r>
              <a:rPr lang="en-US" sz="1200" baseline="0" dirty="0" smtClean="0">
                <a:latin typeface="Lucida Grande" charset="0"/>
                <a:ea typeface="Lucida Grande" charset="0"/>
                <a:cs typeface="Lucida Grande" charset="0"/>
                <a:sym typeface="Lucida Grande" charset="0"/>
              </a:rPr>
              <a:t>said among other things “</a:t>
            </a:r>
            <a:r>
              <a:rPr lang="en-US" sz="1200" baseline="0" dirty="0" smtClean="0">
                <a:latin typeface="Lucida Grande" charset="0"/>
                <a:ea typeface="Lucida Grande" charset="0"/>
                <a:cs typeface="Lucida Grande" charset="0"/>
                <a:sym typeface="Lucida Grande" charset="0"/>
              </a:rPr>
              <a:t>on the venerable day of the Sun, let the magistrates and people residing in the cities rest, and let all the workshops be closed…</a:t>
            </a:r>
            <a:r>
              <a:rPr lang="en-US" sz="1200" baseline="0" dirty="0" smtClean="0">
                <a:latin typeface="Lucida Grande" charset="0"/>
                <a:ea typeface="Lucida Grande" charset="0"/>
                <a:cs typeface="Lucida Grande" charset="0"/>
                <a:sym typeface="Lucida Grande" charset="0"/>
              </a:rPr>
              <a:t>” Next, historians tell us that in the year 325 AD at a church Council of Laodicea…</a:t>
            </a:r>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72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smtClean="0">
                <a:latin typeface="Lucida Grande" charset="0"/>
                <a:ea typeface="Lucida Grande" charset="0"/>
                <a:cs typeface="Lucida Grande" charset="0"/>
                <a:sym typeface="Lucida Grande" charset="0"/>
              </a:rPr>
              <a:t>As noted earlier, Clement </a:t>
            </a:r>
            <a:r>
              <a:rPr lang="en-US" sz="1200" dirty="0" smtClean="0">
                <a:latin typeface="Lucida Grande" charset="0"/>
                <a:ea typeface="Lucida Grande" charset="0"/>
                <a:cs typeface="Lucida Grande" charset="0"/>
                <a:sym typeface="Lucida Grande" charset="0"/>
              </a:rPr>
              <a:t>of </a:t>
            </a:r>
            <a:r>
              <a:rPr lang="en-US" sz="1200" dirty="0" err="1" smtClean="0">
                <a:latin typeface="Lucida Grande" charset="0"/>
                <a:ea typeface="Lucida Grande" charset="0"/>
                <a:cs typeface="Lucida Grande" charset="0"/>
                <a:sym typeface="Lucida Grande" charset="0"/>
              </a:rPr>
              <a:t>Alexendria</a:t>
            </a:r>
            <a:r>
              <a:rPr lang="en-US" sz="1200" baseline="0" dirty="0" smtClean="0">
                <a:latin typeface="Lucida Grande" charset="0"/>
                <a:ea typeface="Lucida Grande" charset="0"/>
                <a:cs typeface="Lucida Grande" charset="0"/>
                <a:sym typeface="Lucida Grande" charset="0"/>
              </a:rPr>
              <a:t> </a:t>
            </a:r>
            <a:r>
              <a:rPr lang="en-US" sz="1200" baseline="0" dirty="0" smtClean="0">
                <a:latin typeface="Lucida Grande" charset="0"/>
                <a:ea typeface="Lucida Grande" charset="0"/>
                <a:cs typeface="Lucida Grande" charset="0"/>
                <a:sym typeface="Lucida Grande" charset="0"/>
              </a:rPr>
              <a:t>called the Sunday the Lord’s Day first a </a:t>
            </a:r>
            <a:r>
              <a:rPr lang="en-US" sz="1200" baseline="0" dirty="0" smtClean="0">
                <a:latin typeface="Lucida Grande" charset="0"/>
                <a:ea typeface="Lucida Grande" charset="0"/>
                <a:cs typeface="Lucida Grande" charset="0"/>
                <a:sym typeface="Lucida Grande" charset="0"/>
              </a:rPr>
              <a:t>few decades earlier, but Sylvester made it official in 325. (</a:t>
            </a:r>
            <a:r>
              <a:rPr lang="en-US" sz="1200" dirty="0" err="1" smtClean="0">
                <a:latin typeface="Lucida Grande" charset="0"/>
                <a:ea typeface="Lucida Grande" charset="0"/>
                <a:cs typeface="Lucida Grande" charset="0"/>
                <a:sym typeface="Lucida Grande" charset="0"/>
              </a:rPr>
              <a:t>Historia</a:t>
            </a:r>
            <a:r>
              <a:rPr lang="en-US" sz="1200" dirty="0" smtClean="0">
                <a:latin typeface="Lucida Grande" charset="0"/>
                <a:ea typeface="Lucida Grande" charset="0"/>
                <a:cs typeface="Lucida Grande" charset="0"/>
                <a:sym typeface="Lucida Grande" charset="0"/>
              </a:rPr>
              <a:t> </a:t>
            </a:r>
            <a:r>
              <a:rPr lang="en-US" sz="1200" dirty="0" err="1" smtClean="0">
                <a:latin typeface="Lucida Grande" charset="0"/>
                <a:ea typeface="Lucida Grande" charset="0"/>
                <a:cs typeface="Lucida Grande" charset="0"/>
                <a:sym typeface="Lucida Grande" charset="0"/>
              </a:rPr>
              <a:t>Ecclesiastica</a:t>
            </a:r>
            <a:r>
              <a:rPr lang="en-US" sz="1200" dirty="0" smtClean="0">
                <a:latin typeface="Lucida Grande" charset="0"/>
                <a:ea typeface="Lucida Grande" charset="0"/>
                <a:cs typeface="Lucida Grande" charset="0"/>
                <a:sym typeface="Lucida Grande" charset="0"/>
              </a:rPr>
              <a:t>, p. 739.)</a:t>
            </a:r>
            <a:r>
              <a:rPr lang="en-US" sz="1200" baseline="0" dirty="0" smtClean="0">
                <a:latin typeface="Lucida Grande" charset="0"/>
                <a:ea typeface="Lucida Grande" charset="0"/>
                <a:cs typeface="Lucida Grande" charset="0"/>
                <a:sym typeface="Lucida Grande" charset="0"/>
              </a:rPr>
              <a:t> </a:t>
            </a:r>
            <a:r>
              <a:rPr lang="en-US" sz="1200" baseline="0" dirty="0" smtClean="0">
                <a:latin typeface="Lucida Grande" charset="0"/>
                <a:ea typeface="Lucida Grande" charset="0"/>
                <a:cs typeface="Lucida Grande" charset="0"/>
                <a:sym typeface="Lucida Grande" charset="0"/>
              </a:rPr>
              <a:t>So the early 4</a:t>
            </a:r>
            <a:r>
              <a:rPr lang="en-US" sz="1200" baseline="30000" dirty="0" smtClean="0">
                <a:latin typeface="Lucida Grande" charset="0"/>
                <a:ea typeface="Lucida Grande" charset="0"/>
                <a:cs typeface="Lucida Grande" charset="0"/>
                <a:sym typeface="Lucida Grande" charset="0"/>
              </a:rPr>
              <a:t>th</a:t>
            </a:r>
            <a:r>
              <a:rPr lang="en-US" sz="1200" baseline="0" dirty="0" smtClean="0">
                <a:latin typeface="Lucida Grande" charset="0"/>
                <a:ea typeface="Lucida Grande" charset="0"/>
                <a:cs typeface="Lucida Grande" charset="0"/>
                <a:sym typeface="Lucida Grande" charset="0"/>
              </a:rPr>
              <a:t> century AD was when the first </a:t>
            </a:r>
            <a:r>
              <a:rPr lang="en-US" sz="1200" baseline="0" dirty="0" smtClean="0">
                <a:latin typeface="Lucida Grande" charset="0"/>
                <a:ea typeface="Lucida Grande" charset="0"/>
                <a:cs typeface="Lucida Grande" charset="0"/>
                <a:sym typeface="Lucida Grande" charset="0"/>
              </a:rPr>
              <a:t>official attempt on behalf of the church </a:t>
            </a:r>
            <a:r>
              <a:rPr lang="en-US" sz="1200" baseline="0" dirty="0" smtClean="0">
                <a:latin typeface="Lucida Grande" charset="0"/>
                <a:ea typeface="Lucida Grande" charset="0"/>
                <a:cs typeface="Lucida Grande" charset="0"/>
                <a:sym typeface="Lucida Grande" charset="0"/>
              </a:rPr>
              <a:t>took place to </a:t>
            </a:r>
            <a:r>
              <a:rPr lang="en-US" sz="1200" baseline="0" dirty="0" smtClean="0">
                <a:latin typeface="Lucida Grande" charset="0"/>
                <a:ea typeface="Lucida Grande" charset="0"/>
                <a:cs typeface="Lucida Grande" charset="0"/>
                <a:sym typeface="Lucida Grande" charset="0"/>
              </a:rPr>
              <a:t>indicate that Sunday was </a:t>
            </a:r>
            <a:r>
              <a:rPr lang="en-US" sz="1200" baseline="0" dirty="0" smtClean="0">
                <a:latin typeface="Lucida Grande" charset="0"/>
                <a:ea typeface="Lucida Grande" charset="0"/>
                <a:cs typeface="Lucida Grande" charset="0"/>
                <a:sym typeface="Lucida Grande" charset="0"/>
              </a:rPr>
              <a:t>a </a:t>
            </a:r>
            <a:r>
              <a:rPr lang="en-US" sz="1200" baseline="0" dirty="0" smtClean="0">
                <a:latin typeface="Lucida Grande" charset="0"/>
                <a:ea typeface="Lucida Grande" charset="0"/>
                <a:cs typeface="Lucida Grande" charset="0"/>
                <a:sym typeface="Lucida Grande" charset="0"/>
              </a:rPr>
              <a:t>special day to the Lord. Then </a:t>
            </a:r>
            <a:r>
              <a:rPr lang="en-US" sz="1200" baseline="0" dirty="0" smtClean="0">
                <a:latin typeface="Lucida Grande" charset="0"/>
                <a:ea typeface="Lucida Grande" charset="0"/>
                <a:cs typeface="Lucida Grande" charset="0"/>
                <a:sym typeface="Lucida Grande" charset="0"/>
              </a:rPr>
              <a:t>almost forty years later in </a:t>
            </a:r>
            <a:r>
              <a:rPr lang="en-US" sz="1200" baseline="0" dirty="0" smtClean="0">
                <a:latin typeface="Lucida Grande" charset="0"/>
                <a:ea typeface="Lucida Grande" charset="0"/>
                <a:cs typeface="Lucida Grande" charset="0"/>
                <a:sym typeface="Lucida Grande" charset="0"/>
              </a:rPr>
              <a:t>364 </a:t>
            </a:r>
            <a:r>
              <a:rPr lang="en-US" sz="1200" baseline="0" dirty="0" smtClean="0">
                <a:latin typeface="Lucida Grande" charset="0"/>
                <a:ea typeface="Lucida Grande" charset="0"/>
                <a:cs typeface="Lucida Grande" charset="0"/>
                <a:sym typeface="Lucida Grande" charset="0"/>
              </a:rPr>
              <a:t>AD, the </a:t>
            </a:r>
            <a:r>
              <a:rPr lang="en-US" sz="1200" baseline="0" dirty="0" smtClean="0">
                <a:latin typeface="Lucida Grande" charset="0"/>
                <a:ea typeface="Lucida Grande" charset="0"/>
                <a:cs typeface="Lucida Grande" charset="0"/>
                <a:sym typeface="Lucida Grande" charset="0"/>
              </a:rPr>
              <a:t>first </a:t>
            </a:r>
            <a:r>
              <a:rPr lang="en-US" sz="1200" baseline="0" dirty="0" smtClean="0">
                <a:latin typeface="Lucida Grande" charset="0"/>
                <a:ea typeface="Lucida Grande" charset="0"/>
                <a:cs typeface="Lucida Grande" charset="0"/>
                <a:sym typeface="Lucida Grande" charset="0"/>
              </a:rPr>
              <a:t>Sunday law concerning </a:t>
            </a:r>
            <a:r>
              <a:rPr lang="en-US" sz="1200" baseline="0" dirty="0" smtClean="0">
                <a:latin typeface="Lucida Grande" charset="0"/>
                <a:ea typeface="Lucida Grande" charset="0"/>
                <a:cs typeface="Lucida Grande" charset="0"/>
                <a:sym typeface="Lucida Grande" charset="0"/>
              </a:rPr>
              <a:t>the </a:t>
            </a:r>
            <a:r>
              <a:rPr lang="en-US" sz="1200" baseline="0" dirty="0" smtClean="0">
                <a:latin typeface="Lucida Grande" charset="0"/>
                <a:ea typeface="Lucida Grande" charset="0"/>
                <a:cs typeface="Lucida Grande" charset="0"/>
                <a:sym typeface="Lucida Grande" charset="0"/>
              </a:rPr>
              <a:t>observing of Sunday </a:t>
            </a:r>
            <a:r>
              <a:rPr lang="en-US" sz="1200" baseline="0" dirty="0" smtClean="0">
                <a:latin typeface="Lucida Grande" charset="0"/>
                <a:ea typeface="Lucida Grande" charset="0"/>
                <a:cs typeface="Lucida Grande" charset="0"/>
                <a:sym typeface="Lucida Grande" charset="0"/>
              </a:rPr>
              <a:t>occurred and said…</a:t>
            </a:r>
            <a:endParaRPr lang="en-US" sz="1200" dirty="0" smtClean="0">
              <a:latin typeface="Lucida Grande" charset="0"/>
              <a:ea typeface="Lucida Grande" charset="0"/>
              <a:cs typeface="Lucida Grande" charset="0"/>
              <a:sym typeface="Lucida Grande" charset="0"/>
            </a:endParaRPr>
          </a:p>
          <a:p>
            <a:endParaRPr lang="en-US" sz="160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07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28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329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smtClean="0">
                <a:latin typeface="Lucida Grande" charset="0"/>
                <a:ea typeface="Lucida Grande" charset="0"/>
                <a:cs typeface="Lucida Grande" charset="0"/>
                <a:sym typeface="Lucida Grande" charset="0"/>
              </a:rPr>
              <a:t>For </a:t>
            </a:r>
            <a:r>
              <a:rPr lang="en-US" sz="1200" dirty="0">
                <a:latin typeface="Lucida Grande" charset="0"/>
                <a:ea typeface="Lucida Grande" charset="0"/>
                <a:cs typeface="Lucida Grande" charset="0"/>
                <a:sym typeface="Lucida Grande" charset="0"/>
              </a:rPr>
              <a:t>centuries most people believed that the earth was the center of the </a:t>
            </a:r>
            <a:r>
              <a:rPr lang="en-US" sz="1200" dirty="0" smtClean="0">
                <a:latin typeface="Lucida Grande" charset="0"/>
                <a:ea typeface="Lucida Grande" charset="0"/>
                <a:cs typeface="Lucida Grande" charset="0"/>
                <a:sym typeface="Lucida Grande" charset="0"/>
              </a:rPr>
              <a:t>universe.</a:t>
            </a:r>
            <a:r>
              <a:rPr lang="en-US" sz="1200" baseline="0" dirty="0" smtClean="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They </a:t>
            </a:r>
            <a:r>
              <a:rPr lang="en-US" sz="1200" dirty="0">
                <a:latin typeface="Lucida Grande" charset="0"/>
                <a:ea typeface="Lucida Grande" charset="0"/>
                <a:cs typeface="Lucida Grande" charset="0"/>
                <a:sym typeface="Lucida Grande" charset="0"/>
              </a:rPr>
              <a:t>believed the sun and all the planets revolved around the earth. </a:t>
            </a:r>
            <a:r>
              <a:rPr lang="en-US" sz="1200" dirty="0" smtClean="0">
                <a:latin typeface="Lucida Grande" charset="0"/>
                <a:ea typeface="Lucida Grande" charset="0"/>
                <a:cs typeface="Lucida Grande" charset="0"/>
                <a:sym typeface="Lucida Grande" charset="0"/>
              </a:rPr>
              <a:t>Until a scientist named Copernicus said</a:t>
            </a:r>
            <a:r>
              <a:rPr lang="en-US" sz="1200" baseline="0" dirty="0" smtClean="0">
                <a:latin typeface="Lucida Grande" charset="0"/>
                <a:ea typeface="Lucida Grande" charset="0"/>
                <a:cs typeface="Lucida Grande" charset="0"/>
                <a:sym typeface="Lucida Grande" charset="0"/>
              </a:rPr>
              <a:t> otherwise. Church leaders didn’t agree. But their disagreement didn’t change reality. </a:t>
            </a:r>
            <a:r>
              <a:rPr lang="en-US" sz="1200" dirty="0" smtClean="0">
                <a:latin typeface="Lucida Grande" charset="0"/>
                <a:ea typeface="Lucida Grande" charset="0"/>
                <a:cs typeface="Lucida Grande" charset="0"/>
                <a:sym typeface="Lucida Grande" charset="0"/>
              </a:rPr>
              <a:t>Sometimes,</a:t>
            </a:r>
            <a:r>
              <a:rPr lang="en-US" sz="1200" baseline="0" dirty="0" smtClean="0">
                <a:latin typeface="Lucida Grande" charset="0"/>
                <a:ea typeface="Lucida Grande" charset="0"/>
                <a:cs typeface="Lucida Grande" charset="0"/>
                <a:sym typeface="Lucida Grande" charset="0"/>
              </a:rPr>
              <a:t> scientists and doctors and church leaders are wrong. The Sabbath is simply one of those things. Which is why today’s message is entitled What the Bible Says About the Change of the Sabbath.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endParaRPr lang="en-US" sz="1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1"/>
          <p:cNvSpPr>
            <a:spLocks noGrp="1" noRot="1" noChangeAspect="1" noChangeArrowheads="1" noTextEdit="1"/>
          </p:cNvSpPr>
          <p:nvPr>
            <p:ph type="sldImg"/>
          </p:nvPr>
        </p:nvSpPr>
        <p:spPr>
          <a:solidFill>
            <a:srgbClr val="FFFFFF"/>
          </a:solidFill>
          <a:ln/>
        </p:spPr>
      </p:sp>
      <p:sp>
        <p:nvSpPr>
          <p:cNvPr id="26009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smtClean="0">
                <a:latin typeface="Lucida Grande" charset="0"/>
                <a:cs typeface="Lucida Grande" charset="0"/>
                <a:sym typeface="Lucida Grande" charset="0"/>
              </a:rPr>
              <a:t>But for centuries,</a:t>
            </a:r>
            <a:r>
              <a:rPr lang="en-US" sz="1200" baseline="0" dirty="0" smtClean="0">
                <a:latin typeface="Lucida Grande" charset="0"/>
                <a:cs typeface="Lucida Grande" charset="0"/>
                <a:sym typeface="Lucida Grande" charset="0"/>
              </a:rPr>
              <a:t> while </a:t>
            </a:r>
            <a:r>
              <a:rPr lang="en-US" sz="1200" baseline="0" dirty="0" smtClean="0">
                <a:latin typeface="Lucida Grande" charset="0"/>
                <a:cs typeface="Lucida Grande" charset="0"/>
                <a:sym typeface="Lucida Grande" charset="0"/>
              </a:rPr>
              <a:t>these gradual changes were taking place, faithful </a:t>
            </a:r>
            <a:r>
              <a:rPr lang="en-US" sz="1200" baseline="0" dirty="0" smtClean="0">
                <a:latin typeface="Lucida Grande" charset="0"/>
                <a:cs typeface="Lucida Grande" charset="0"/>
                <a:sym typeface="Lucida Grande" charset="0"/>
              </a:rPr>
              <a:t>followers of Jesus continued worshiping </a:t>
            </a:r>
            <a:r>
              <a:rPr lang="en-US" sz="1200" baseline="0" dirty="0" smtClean="0">
                <a:latin typeface="Lucida Grande" charset="0"/>
                <a:cs typeface="Lucida Grande" charset="0"/>
                <a:sym typeface="Lucida Grande" charset="0"/>
              </a:rPr>
              <a:t>our Creator on </a:t>
            </a:r>
            <a:r>
              <a:rPr lang="en-US" sz="1200" baseline="0" dirty="0" smtClean="0">
                <a:latin typeface="Lucida Grande" charset="0"/>
                <a:cs typeface="Lucida Grande" charset="0"/>
                <a:sym typeface="Lucida Grande" charset="0"/>
              </a:rPr>
              <a:t>the seventh day Sabbath. </a:t>
            </a:r>
            <a:r>
              <a:rPr lang="en-US" sz="1200" dirty="0" smtClean="0">
                <a:latin typeface="Lucida Grande" charset="0"/>
                <a:cs typeface="Lucida Grande" charset="0"/>
                <a:sym typeface="Lucida Grande" charset="0"/>
              </a:rPr>
              <a:t>There is so much data out there I couldn’t decide what to include and what to leave out so please just notice</a:t>
            </a:r>
            <a:r>
              <a:rPr lang="en-US" sz="1200" baseline="0" dirty="0" smtClean="0">
                <a:latin typeface="Lucida Grande" charset="0"/>
                <a:cs typeface="Lucida Grande" charset="0"/>
                <a:sym typeface="Lucida Grande" charset="0"/>
              </a:rPr>
              <a:t> one summary slide per century. </a:t>
            </a:r>
            <a:r>
              <a:rPr lang="en-US" sz="1200" baseline="0" dirty="0" smtClean="0">
                <a:latin typeface="Lucida Grande" charset="0"/>
                <a:cs typeface="Lucida Grande" charset="0"/>
                <a:sym typeface="Lucida Grande" charset="0"/>
              </a:rPr>
              <a:t>If anyone wants a copy of these next few slides, email me and I’ll send them to you. The </a:t>
            </a:r>
            <a:r>
              <a:rPr lang="en-US" sz="1200" baseline="0" dirty="0" smtClean="0">
                <a:latin typeface="Lucida Grande" charset="0"/>
                <a:cs typeface="Lucida Grande" charset="0"/>
                <a:sym typeface="Lucida Grande" charset="0"/>
              </a:rPr>
              <a:t>antagonistic historian Josephus kicks off </a:t>
            </a:r>
            <a:r>
              <a:rPr lang="en-US" sz="1200" baseline="0" dirty="0" smtClean="0">
                <a:latin typeface="Lucida Grande" charset="0"/>
                <a:cs typeface="Lucida Grande" charset="0"/>
                <a:sym typeface="Lucida Grande" charset="0"/>
              </a:rPr>
              <a:t>our world tour with these words…</a:t>
            </a:r>
            <a:endParaRPr lang="en-US" sz="1200" dirty="0">
              <a:latin typeface="Lucida Grande" charset="0"/>
              <a:cs typeface="Lucida Grande" charset="0"/>
              <a:sym typeface="Lucida Grande"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century, one historian</a:t>
            </a:r>
            <a:r>
              <a:rPr lang="en-US" baseline="0" dirty="0" smtClean="0"/>
              <a:t> combines the example and command of Christ…</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43</a:t>
            </a:fld>
            <a:endParaRPr lang="en-US"/>
          </a:p>
        </p:txBody>
      </p:sp>
    </p:spTree>
    <p:extLst>
      <p:ext uri="{BB962C8B-B14F-4D97-AF65-F5344CB8AC3E}">
        <p14:creationId xmlns:p14="http://schemas.microsoft.com/office/powerpoint/2010/main" val="787411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liked this next quote</a:t>
            </a:r>
            <a:r>
              <a:rPr lang="en-US" baseline="0" dirty="0" smtClean="0"/>
              <a:t> from India, home of my favorite food…</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44</a:t>
            </a:fld>
            <a:endParaRPr lang="en-US"/>
          </a:p>
        </p:txBody>
      </p:sp>
    </p:spTree>
    <p:extLst>
      <p:ext uri="{BB962C8B-B14F-4D97-AF65-F5344CB8AC3E}">
        <p14:creationId xmlns:p14="http://schemas.microsoft.com/office/powerpoint/2010/main" val="1771646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Buddhist monks sincerely</a:t>
            </a:r>
            <a:r>
              <a:rPr lang="en-US" baseline="0" dirty="0" smtClean="0"/>
              <a:t> kept the Lord’s Day. Who knew? </a:t>
            </a:r>
            <a:r>
              <a:rPr lang="en-US" dirty="0" smtClean="0"/>
              <a:t>The seventh day Sabbath </a:t>
            </a:r>
            <a:r>
              <a:rPr lang="en-US" dirty="0" smtClean="0"/>
              <a:t>was also observed in Asia…</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45</a:t>
            </a:fld>
            <a:endParaRPr lang="en-US"/>
          </a:p>
        </p:txBody>
      </p:sp>
    </p:spTree>
    <p:extLst>
      <p:ext uri="{BB962C8B-B14F-4D97-AF65-F5344CB8AC3E}">
        <p14:creationId xmlns:p14="http://schemas.microsoft.com/office/powerpoint/2010/main" val="1405760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Adventists</a:t>
            </a:r>
            <a:r>
              <a:rPr lang="en-US" baseline="0" dirty="0" smtClean="0"/>
              <a:t> like to point out that </a:t>
            </a:r>
            <a:r>
              <a:rPr lang="en-US" dirty="0" smtClean="0"/>
              <a:t>Sabbath </a:t>
            </a:r>
            <a:r>
              <a:rPr lang="en-US" dirty="0" smtClean="0"/>
              <a:t>originated</a:t>
            </a:r>
            <a:r>
              <a:rPr lang="en-US" baseline="0" dirty="0" smtClean="0"/>
              <a:t> in Creation long before </a:t>
            </a:r>
            <a:r>
              <a:rPr lang="en-US" baseline="0" dirty="0" smtClean="0"/>
              <a:t>Father Abraham and a Jewish nation existed. But that too is nothing new. People were already saying so in the Fourth Century too.</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46</a:t>
            </a:fld>
            <a:endParaRPr lang="en-US"/>
          </a:p>
        </p:txBody>
      </p:sp>
    </p:spTree>
    <p:extLst>
      <p:ext uri="{BB962C8B-B14F-4D97-AF65-F5344CB8AC3E}">
        <p14:creationId xmlns:p14="http://schemas.microsoft.com/office/powerpoint/2010/main" val="471545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Charles Bradford wrote a book called </a:t>
            </a:r>
            <a:r>
              <a:rPr lang="en-US" i="1" dirty="0" smtClean="0"/>
              <a:t>Sabbath Roots: The African Connection</a:t>
            </a:r>
            <a:r>
              <a:rPr lang="en-US" dirty="0" smtClean="0"/>
              <a:t> all </a:t>
            </a:r>
            <a:r>
              <a:rPr lang="en-US" baseline="0" dirty="0" smtClean="0"/>
              <a:t>about </a:t>
            </a:r>
            <a:r>
              <a:rPr lang="en-US" baseline="0" dirty="0" smtClean="0"/>
              <a:t>the Sabbath in Ethiopia and other places in </a:t>
            </a:r>
            <a:r>
              <a:rPr lang="en-US" baseline="0" dirty="0" smtClean="0"/>
              <a:t>Africa. No wonder Augustine…</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47</a:t>
            </a:fld>
            <a:endParaRPr lang="en-US"/>
          </a:p>
        </p:txBody>
      </p:sp>
    </p:spTree>
    <p:extLst>
      <p:ext uri="{BB962C8B-B14F-4D97-AF65-F5344CB8AC3E}">
        <p14:creationId xmlns:p14="http://schemas.microsoft.com/office/powerpoint/2010/main" val="1867289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
            </a:r>
            <a:r>
              <a:rPr lang="en-US" baseline="0" dirty="0" smtClean="0"/>
              <a:t> Patrick and a King’s grandson Columba brought the </a:t>
            </a:r>
            <a:r>
              <a:rPr lang="en-US" dirty="0" smtClean="0"/>
              <a:t>The Lord’s Day Sabbath to Scotland</a:t>
            </a:r>
            <a:r>
              <a:rPr lang="en-US" baseline="0" dirty="0" smtClean="0"/>
              <a:t> and </a:t>
            </a:r>
            <a:r>
              <a:rPr lang="en-US" baseline="0" dirty="0" smtClean="0"/>
              <a:t>Ireland in the sixth century.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48</a:t>
            </a:fld>
            <a:endParaRPr lang="en-US"/>
          </a:p>
        </p:txBody>
      </p:sp>
    </p:spTree>
    <p:extLst>
      <p:ext uri="{BB962C8B-B14F-4D97-AF65-F5344CB8AC3E}">
        <p14:creationId xmlns:p14="http://schemas.microsoft.com/office/powerpoint/2010/main" val="4006531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a:t>
            </a:r>
            <a:r>
              <a:rPr lang="en-US" baseline="0" dirty="0" smtClean="0"/>
              <a:t> was right! Because that was the day he died! But </a:t>
            </a:r>
            <a:r>
              <a:rPr lang="en-US" dirty="0" smtClean="0"/>
              <a:t>for </a:t>
            </a:r>
            <a:r>
              <a:rPr lang="en-US" dirty="0" smtClean="0"/>
              <a:t>a while,</a:t>
            </a:r>
            <a:r>
              <a:rPr lang="en-US" baseline="0" dirty="0" smtClean="0"/>
              <a:t> the Celtic church </a:t>
            </a:r>
            <a:r>
              <a:rPr lang="en-US" baseline="0" dirty="0" smtClean="0"/>
              <a:t>also observed </a:t>
            </a:r>
            <a:r>
              <a:rPr lang="en-US" baseline="0" dirty="0" smtClean="0"/>
              <a:t>both Sabbath and Sunday…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49</a:t>
            </a:fld>
            <a:endParaRPr lang="en-US"/>
          </a:p>
        </p:txBody>
      </p:sp>
    </p:spTree>
    <p:extLst>
      <p:ext uri="{BB962C8B-B14F-4D97-AF65-F5344CB8AC3E}">
        <p14:creationId xmlns:p14="http://schemas.microsoft.com/office/powerpoint/2010/main" val="21453397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 781, the famous China Monument was inscribed in marble to tell of the growth of Christianity in China at that time. The inscription, consisting of 763 words, was unearthed in 1625 near the city of </a:t>
            </a:r>
            <a:r>
              <a:rPr lang="en-US" dirty="0" err="1" smtClean="0"/>
              <a:t>Changan</a:t>
            </a:r>
            <a:r>
              <a:rPr lang="en-US" dirty="0" smtClean="0"/>
              <a:t> and now stands in the “Forest of Tablets”, </a:t>
            </a:r>
            <a:r>
              <a:rPr lang="en-US" dirty="0" err="1" smtClean="0"/>
              <a:t>Changan</a:t>
            </a:r>
            <a:r>
              <a:rPr lang="en-US" dirty="0" smtClean="0"/>
              <a:t>. The following extract from the </a:t>
            </a:r>
            <a:r>
              <a:rPr lang="en-US" dirty="0" smtClean="0"/>
              <a:t>stone </a:t>
            </a:r>
            <a:r>
              <a:rPr lang="en-US" dirty="0" smtClean="0"/>
              <a:t>shows that the Sabbath was observed</a:t>
            </a:r>
            <a:r>
              <a:rPr lang="en-US" baseline="0" dirty="0" smtClean="0"/>
              <a:t> in the 8</a:t>
            </a:r>
            <a:r>
              <a:rPr lang="en-US" baseline="30000" dirty="0" smtClean="0"/>
              <a:t>th</a:t>
            </a:r>
            <a:r>
              <a:rPr lang="en-US" baseline="0" dirty="0" smtClean="0"/>
              <a:t> century…</a:t>
            </a:r>
            <a:endParaRPr lang="en-US" dirty="0" smtClean="0"/>
          </a:p>
          <a:p>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50</a:t>
            </a:fld>
            <a:endParaRPr lang="en-US"/>
          </a:p>
        </p:txBody>
      </p:sp>
    </p:spTree>
    <p:extLst>
      <p:ext uri="{BB962C8B-B14F-4D97-AF65-F5344CB8AC3E}">
        <p14:creationId xmlns:p14="http://schemas.microsoft.com/office/powerpoint/2010/main" val="291087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
          <p:cNvSpPr>
            <a:spLocks noGrp="1" noRot="1" noChangeAspect="1" noChangeArrowheads="1" noTextEdit="1"/>
          </p:cNvSpPr>
          <p:nvPr>
            <p:ph type="sldImg"/>
          </p:nvPr>
        </p:nvSpPr>
        <p:spPr>
          <a:solidFill>
            <a:srgbClr val="FFFFFF"/>
          </a:solidFill>
          <a:ln/>
        </p:spPr>
      </p:sp>
      <p:sp>
        <p:nvSpPr>
          <p:cNvPr id="142339" name="Rectangle 2"/>
          <p:cNvSpPr>
            <a:spLocks noGrp="1" noChangeArrowheads="1"/>
          </p:cNvSpPr>
          <p:nvPr>
            <p:ph type="body" idx="1"/>
          </p:nvPr>
        </p:nvSpPr>
        <p:spPr>
          <a:noFill/>
          <a:ln/>
        </p:spPr>
        <p:txBody>
          <a:bodyPr/>
          <a:lstStyle/>
          <a:p>
            <a:pPr eaLnBrk="1" hangingPunct="1"/>
            <a:r>
              <a:rPr lang="en-US" sz="1200" dirty="0" smtClean="0">
                <a:latin typeface="Lucida Grande" charset="0"/>
                <a:ea typeface="Lucida Grande" charset="0"/>
                <a:cs typeface="Lucida Grande" charset="0"/>
                <a:sym typeface="Lucida Grande" charset="0"/>
              </a:rPr>
              <a:t>The Bible says in John 1,</a:t>
            </a:r>
            <a:r>
              <a:rPr lang="en-US" sz="1200" baseline="0" dirty="0" smtClean="0">
                <a:latin typeface="Lucida Grande" charset="0"/>
                <a:ea typeface="Lucida Grande" charset="0"/>
                <a:cs typeface="Lucida Grande" charset="0"/>
                <a:sym typeface="Lucida Grande" charset="0"/>
              </a:rPr>
              <a:t> Hebrews 1, and Colossians 1 that Jesus created everything. If that’s true, then it was Jesus in Genesis who spoke the world into existence. Psalm 33:6 agrees</a:t>
            </a:r>
            <a:endParaRPr lang="en-US" sz="120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love archaeology. This next one in the 9</a:t>
            </a:r>
            <a:r>
              <a:rPr lang="en-US" baseline="30000" dirty="0" smtClean="0"/>
              <a:t>th</a:t>
            </a:r>
            <a:r>
              <a:rPr lang="en-US" baseline="0" dirty="0" smtClean="0"/>
              <a:t> century is kind of funny.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51</a:t>
            </a:fld>
            <a:endParaRPr lang="en-US"/>
          </a:p>
        </p:txBody>
      </p:sp>
    </p:spTree>
    <p:extLst>
      <p:ext uri="{BB962C8B-B14F-4D97-AF65-F5344CB8AC3E}">
        <p14:creationId xmlns:p14="http://schemas.microsoft.com/office/powerpoint/2010/main" val="37429156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 telling us what to</a:t>
            </a:r>
            <a:r>
              <a:rPr lang="en-US" baseline="0" dirty="0" smtClean="0"/>
              <a:t> do! </a:t>
            </a:r>
            <a:r>
              <a:rPr lang="en-US" baseline="0" dirty="0" smtClean="0"/>
              <a:t>You’re not the boss of me! Kind </a:t>
            </a:r>
            <a:r>
              <a:rPr lang="en-US" baseline="0" dirty="0" smtClean="0"/>
              <a:t>of reminds me what Peter </a:t>
            </a:r>
            <a:r>
              <a:rPr lang="en-US" baseline="0" dirty="0" smtClean="0"/>
              <a:t>told his church leaders in Acts </a:t>
            </a:r>
            <a:r>
              <a:rPr lang="en-US" baseline="0" dirty="0" smtClean="0"/>
              <a:t>5:29, “We must obey God rather than man!” </a:t>
            </a:r>
            <a:r>
              <a:rPr lang="en-US" dirty="0" smtClean="0"/>
              <a:t>In Kurdistan it was said of</a:t>
            </a:r>
            <a:r>
              <a:rPr lang="en-US" baseline="0" dirty="0" smtClean="0"/>
              <a:t> the Nestorians in the 10</a:t>
            </a:r>
            <a:r>
              <a:rPr lang="en-US" baseline="30000" dirty="0" smtClean="0"/>
              <a:t>th</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52</a:t>
            </a:fld>
            <a:endParaRPr lang="en-US"/>
          </a:p>
        </p:txBody>
      </p:sp>
    </p:spTree>
    <p:extLst>
      <p:ext uri="{BB962C8B-B14F-4D97-AF65-F5344CB8AC3E}">
        <p14:creationId xmlns:p14="http://schemas.microsoft.com/office/powerpoint/2010/main" val="26742141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Somehow</a:t>
            </a:r>
            <a:r>
              <a:rPr lang="en-US" baseline="0" dirty="0" smtClean="0"/>
              <a:t> this next quote got left out of the movie My Big Fat Greek Wedding, but r</a:t>
            </a:r>
            <a:r>
              <a:rPr lang="en-US" dirty="0" smtClean="0"/>
              <a:t>eferring to the separation of the Greek Church from the Latin church in the famou</a:t>
            </a:r>
            <a:r>
              <a:rPr lang="en-US" baseline="0" dirty="0" smtClean="0"/>
              <a:t>s schism of </a:t>
            </a:r>
            <a:r>
              <a:rPr lang="en-US" dirty="0" smtClean="0"/>
              <a:t>1054</a:t>
            </a:r>
            <a:r>
              <a:rPr lang="en-US" baseline="0" dirty="0" smtClean="0"/>
              <a:t> historians say…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53</a:t>
            </a:fld>
            <a:endParaRPr lang="en-US"/>
          </a:p>
        </p:txBody>
      </p:sp>
    </p:spTree>
    <p:extLst>
      <p:ext uri="{BB962C8B-B14F-4D97-AF65-F5344CB8AC3E}">
        <p14:creationId xmlns:p14="http://schemas.microsoft.com/office/powerpoint/2010/main" val="24076306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told the Pathfinders recently about Rachel Oakes Preston.</a:t>
            </a:r>
            <a:r>
              <a:rPr lang="en-US" baseline="0" dirty="0" smtClean="0"/>
              <a:t> The Seventh-day Baptist who introduced the Lord’s Day Sabbath to our early Adventist pioneers. One of her Baptist </a:t>
            </a:r>
            <a:r>
              <a:rPr lang="en-US" baseline="0" dirty="0" smtClean="0"/>
              <a:t>pioneers said </a:t>
            </a:r>
            <a:r>
              <a:rPr lang="en-US" baseline="0" dirty="0" smtClean="0"/>
              <a:t>this </a:t>
            </a:r>
            <a:r>
              <a:rPr lang="en-US" baseline="0" dirty="0" smtClean="0"/>
              <a:t>about the Twelfth </a:t>
            </a:r>
            <a:r>
              <a:rPr lang="en-US" baseline="0" dirty="0" smtClean="0"/>
              <a:t>Century…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54</a:t>
            </a:fld>
            <a:endParaRPr lang="en-US"/>
          </a:p>
        </p:txBody>
      </p:sp>
    </p:spTree>
    <p:extLst>
      <p:ext uri="{BB962C8B-B14F-4D97-AF65-F5344CB8AC3E}">
        <p14:creationId xmlns:p14="http://schemas.microsoft.com/office/powerpoint/2010/main" val="3778143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prominent Catholic author writes the following regarding the </a:t>
            </a:r>
            <a:r>
              <a:rPr lang="en-US" dirty="0" err="1" smtClean="0"/>
              <a:t>Waldenses</a:t>
            </a:r>
            <a:r>
              <a:rPr lang="en-US" baseline="0" dirty="0" smtClean="0"/>
              <a:t> in the thirteenth century.</a:t>
            </a:r>
            <a:endParaRPr lang="en-US" dirty="0" smtClean="0"/>
          </a:p>
          <a:p>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55</a:t>
            </a:fld>
            <a:endParaRPr lang="en-US"/>
          </a:p>
        </p:txBody>
      </p:sp>
    </p:spTree>
    <p:extLst>
      <p:ext uri="{BB962C8B-B14F-4D97-AF65-F5344CB8AC3E}">
        <p14:creationId xmlns:p14="http://schemas.microsoft.com/office/powerpoint/2010/main" val="36296681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a:t>
            </a:r>
            <a:r>
              <a:rPr lang="en-US" dirty="0" smtClean="0"/>
              <a:t>Adventists </a:t>
            </a:r>
            <a:r>
              <a:rPr lang="en-US" dirty="0" smtClean="0"/>
              <a:t>didn’t</a:t>
            </a:r>
            <a:r>
              <a:rPr lang="en-US" baseline="0" dirty="0" smtClean="0"/>
              <a:t> invent </a:t>
            </a:r>
            <a:r>
              <a:rPr lang="en-US" dirty="0" smtClean="0"/>
              <a:t>this </a:t>
            </a:r>
            <a:r>
              <a:rPr lang="en-US" dirty="0" smtClean="0"/>
              <a:t>Daniel 7 </a:t>
            </a:r>
            <a:r>
              <a:rPr lang="en-US" dirty="0" smtClean="0"/>
              <a:t>/</a:t>
            </a:r>
            <a:r>
              <a:rPr lang="en-US" baseline="0" dirty="0" smtClean="0"/>
              <a:t> </a:t>
            </a:r>
            <a:r>
              <a:rPr lang="en-US" dirty="0" smtClean="0"/>
              <a:t>Acts </a:t>
            </a:r>
            <a:r>
              <a:rPr lang="en-US" dirty="0" smtClean="0"/>
              <a:t>20 </a:t>
            </a:r>
            <a:r>
              <a:rPr lang="en-US" dirty="0" smtClean="0"/>
              <a:t>/</a:t>
            </a:r>
            <a:r>
              <a:rPr lang="en-US" baseline="0" dirty="0" smtClean="0"/>
              <a:t> </a:t>
            </a:r>
            <a:r>
              <a:rPr lang="en-US" dirty="0" smtClean="0"/>
              <a:t>2 </a:t>
            </a:r>
            <a:r>
              <a:rPr lang="en-US" dirty="0" smtClean="0"/>
              <a:t>Thessalonians 2</a:t>
            </a:r>
            <a:r>
              <a:rPr lang="en-US" baseline="0" dirty="0" smtClean="0"/>
              <a:t> connection </a:t>
            </a:r>
            <a:r>
              <a:rPr lang="en-US" baseline="0" dirty="0" smtClean="0"/>
              <a:t>about the </a:t>
            </a:r>
            <a:r>
              <a:rPr lang="en-US" baseline="0" dirty="0" smtClean="0"/>
              <a:t>little </a:t>
            </a:r>
            <a:r>
              <a:rPr lang="en-US" baseline="0" dirty="0" smtClean="0"/>
              <a:t>horn. What </a:t>
            </a:r>
            <a:r>
              <a:rPr lang="en-US" baseline="0" dirty="0" smtClean="0"/>
              <a:t>I’m telling you </a:t>
            </a:r>
            <a:r>
              <a:rPr lang="en-US" baseline="0" dirty="0" smtClean="0"/>
              <a:t>about reviling the Lord’s Day in Point </a:t>
            </a:r>
            <a:r>
              <a:rPr lang="en-US" baseline="0" dirty="0" smtClean="0"/>
              <a:t># 2 has been around for over 500 years. I told you last week my dad is British. But did you know my mother is Norwegian? And that my parents named me Michael after my great-great Grandfather Mikael who accepted the Lord’s Day Sabbath and became a lay preacher in Norway? Maybe </a:t>
            </a:r>
            <a:r>
              <a:rPr lang="en-US" baseline="0" dirty="0" smtClean="0"/>
              <a:t>Mikael was </a:t>
            </a:r>
            <a:r>
              <a:rPr lang="en-US" baseline="0" dirty="0" smtClean="0"/>
              <a:t>related in some way to the Norwegians of the 14</a:t>
            </a:r>
            <a:r>
              <a:rPr lang="en-US" baseline="30000" dirty="0" smtClean="0"/>
              <a:t>th</a:t>
            </a:r>
            <a:r>
              <a:rPr lang="en-US" baseline="0" dirty="0" smtClean="0"/>
              <a:t> century who also preserved the worship of Jesus on the Lord’s Day.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56</a:t>
            </a:fld>
            <a:endParaRPr lang="en-US"/>
          </a:p>
        </p:txBody>
      </p:sp>
    </p:spTree>
    <p:extLst>
      <p:ext uri="{BB962C8B-B14F-4D97-AF65-F5344CB8AC3E}">
        <p14:creationId xmlns:p14="http://schemas.microsoft.com/office/powerpoint/2010/main" val="2078816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Norwegians also make some awesome</a:t>
            </a:r>
            <a:r>
              <a:rPr lang="en-US" baseline="0" dirty="0" smtClean="0"/>
              <a:t> </a:t>
            </a:r>
            <a:r>
              <a:rPr lang="en-US" baseline="0" dirty="0" err="1" smtClean="0"/>
              <a:t>Kranzakaza</a:t>
            </a:r>
            <a:r>
              <a:rPr lang="en-US" baseline="0" dirty="0" smtClean="0"/>
              <a:t>! That stacked wedding cake isn’t as good as pie, but pretty close! </a:t>
            </a:r>
            <a:r>
              <a:rPr lang="en-US" dirty="0" smtClean="0"/>
              <a:t>I</a:t>
            </a:r>
            <a:r>
              <a:rPr lang="en-US" baseline="0" dirty="0" smtClean="0"/>
              <a:t> </a:t>
            </a:r>
            <a:r>
              <a:rPr lang="en-US" baseline="0" dirty="0" smtClean="0"/>
              <a:t>have no idea where Bohemia is but watch what they were up to in the fifteenth century…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57</a:t>
            </a:fld>
            <a:endParaRPr lang="en-US"/>
          </a:p>
        </p:txBody>
      </p:sp>
    </p:spTree>
    <p:extLst>
      <p:ext uri="{BB962C8B-B14F-4D97-AF65-F5344CB8AC3E}">
        <p14:creationId xmlns:p14="http://schemas.microsoft.com/office/powerpoint/2010/main" val="30100176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let’s </a:t>
            </a:r>
            <a:r>
              <a:rPr lang="en-US" dirty="0" smtClean="0"/>
              <a:t>give</a:t>
            </a:r>
            <a:r>
              <a:rPr lang="en-US" baseline="0" dirty="0" smtClean="0"/>
              <a:t> a little love to </a:t>
            </a:r>
            <a:r>
              <a:rPr lang="en-US" dirty="0" smtClean="0"/>
              <a:t>little </a:t>
            </a:r>
            <a:r>
              <a:rPr lang="en-US" dirty="0" smtClean="0"/>
              <a:t>old </a:t>
            </a:r>
            <a:r>
              <a:rPr lang="en-US" dirty="0" err="1" smtClean="0"/>
              <a:t>Lichenstein</a:t>
            </a:r>
            <a:r>
              <a:rPr lang="en-US" baseline="0" dirty="0" smtClean="0"/>
              <a:t> in the 16</a:t>
            </a:r>
            <a:r>
              <a:rPr lang="en-US" baseline="30000" dirty="0" smtClean="0"/>
              <a:t>th</a:t>
            </a:r>
            <a:r>
              <a:rPr lang="en-US" baseline="0" dirty="0" smtClean="0"/>
              <a:t> century…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58</a:t>
            </a:fld>
            <a:endParaRPr lang="en-US"/>
          </a:p>
        </p:txBody>
      </p:sp>
    </p:spTree>
    <p:extLst>
      <p:ext uri="{BB962C8B-B14F-4D97-AF65-F5344CB8AC3E}">
        <p14:creationId xmlns:p14="http://schemas.microsoft.com/office/powerpoint/2010/main" val="36184248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you’ve heard</a:t>
            </a:r>
            <a:r>
              <a:rPr lang="en-US" baseline="0" dirty="0" smtClean="0"/>
              <a:t> of John Milton</a:t>
            </a:r>
            <a:r>
              <a:rPr lang="en-US" baseline="0" dirty="0" smtClean="0"/>
              <a:t>? This dude was hard core.</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59</a:t>
            </a:fld>
            <a:endParaRPr lang="en-US"/>
          </a:p>
        </p:txBody>
      </p:sp>
    </p:spTree>
    <p:extLst>
      <p:ext uri="{BB962C8B-B14F-4D97-AF65-F5344CB8AC3E}">
        <p14:creationId xmlns:p14="http://schemas.microsoft.com/office/powerpoint/2010/main" val="31985395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t>
            </a:r>
            <a:r>
              <a:rPr lang="en-US" dirty="0" err="1" smtClean="0"/>
              <a:t>Tennhardt</a:t>
            </a:r>
            <a:r>
              <a:rPr lang="en-US" dirty="0" smtClean="0"/>
              <a:t> </a:t>
            </a:r>
            <a:r>
              <a:rPr lang="en-US" dirty="0" smtClean="0"/>
              <a:t>of Nuremberg, Germany </a:t>
            </a:r>
            <a:r>
              <a:rPr lang="en-US" dirty="0" smtClean="0"/>
              <a:t>would’ve given Milton a</a:t>
            </a:r>
            <a:r>
              <a:rPr lang="en-US" baseline="0" dirty="0" smtClean="0"/>
              <a:t> run for his money. </a:t>
            </a:r>
            <a:r>
              <a:rPr lang="en-US" dirty="0" smtClean="0"/>
              <a:t>He broke it down in </a:t>
            </a:r>
            <a:r>
              <a:rPr lang="en-US" dirty="0" smtClean="0"/>
              <a:t>the 18</a:t>
            </a:r>
            <a:r>
              <a:rPr lang="en-US" baseline="30000" dirty="0" smtClean="0"/>
              <a:t>th</a:t>
            </a:r>
            <a:r>
              <a:rPr lang="en-US" dirty="0" smtClean="0"/>
              <a:t> century…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60</a:t>
            </a:fld>
            <a:endParaRPr lang="en-US"/>
          </a:p>
        </p:txBody>
      </p:sp>
    </p:spTree>
    <p:extLst>
      <p:ext uri="{BB962C8B-B14F-4D97-AF65-F5344CB8AC3E}">
        <p14:creationId xmlns:p14="http://schemas.microsoft.com/office/powerpoint/2010/main" val="239652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numerous Old Testament passages, God’s name YHWH (identified</a:t>
            </a:r>
            <a:r>
              <a:rPr lang="en-US" baseline="0" dirty="0" smtClean="0"/>
              <a:t> in English versions of the Bible by the capitalized letters LORD), God’s name YHWH is </a:t>
            </a:r>
            <a:r>
              <a:rPr lang="en-US" dirty="0" smtClean="0"/>
              <a:t>used interchangeably for Jesus. The Holy Spirit</a:t>
            </a:r>
            <a:r>
              <a:rPr lang="en-US" baseline="0" dirty="0" smtClean="0"/>
              <a:t> inspired Paul to make this clear in </a:t>
            </a:r>
            <a:r>
              <a:rPr lang="en-US" dirty="0" smtClean="0"/>
              <a:t>1 Corinthians 10:1-4</a:t>
            </a:r>
            <a:r>
              <a:rPr lang="en-US" baseline="0" dirty="0" smtClean="0"/>
              <a:t> which says…</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6</a:t>
            </a:fld>
            <a:endParaRPr lang="en-US"/>
          </a:p>
        </p:txBody>
      </p:sp>
    </p:spTree>
    <p:extLst>
      <p:ext uri="{BB962C8B-B14F-4D97-AF65-F5344CB8AC3E}">
        <p14:creationId xmlns:p14="http://schemas.microsoft.com/office/powerpoint/2010/main" val="23094444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in 19</a:t>
            </a:r>
            <a:r>
              <a:rPr lang="en-US" baseline="30000" dirty="0" smtClean="0"/>
              <a:t>th</a:t>
            </a:r>
            <a:r>
              <a:rPr lang="en-US" dirty="0" smtClean="0"/>
              <a:t> century, a </a:t>
            </a:r>
            <a:r>
              <a:rPr lang="en-US" dirty="0" smtClean="0"/>
              <a:t>bright</a:t>
            </a:r>
            <a:r>
              <a:rPr lang="en-US" baseline="0" dirty="0" smtClean="0"/>
              <a:t> </a:t>
            </a:r>
            <a:r>
              <a:rPr lang="en-US" dirty="0" smtClean="0"/>
              <a:t>young</a:t>
            </a:r>
            <a:r>
              <a:rPr lang="en-US" baseline="0" dirty="0" smtClean="0"/>
              <a:t> </a:t>
            </a:r>
            <a:r>
              <a:rPr lang="en-US" baseline="0" dirty="0" smtClean="0"/>
              <a:t>man by the name of John Nevins Andrews at the tender </a:t>
            </a:r>
            <a:r>
              <a:rPr lang="en-US" baseline="0" dirty="0" smtClean="0"/>
              <a:t>age of 17 </a:t>
            </a:r>
            <a:r>
              <a:rPr lang="en-US" baseline="0" dirty="0" smtClean="0"/>
              <a:t>in 1845 began to keep the Sabbath and began preaching about it in 1850 at age 21. T</a:t>
            </a:r>
            <a:r>
              <a:rPr lang="en-US" i="0" baseline="0" dirty="0" smtClean="0"/>
              <a:t>wenty nine years </a:t>
            </a:r>
            <a:r>
              <a:rPr lang="en-US" i="0" baseline="0" dirty="0" smtClean="0"/>
              <a:t>later he </a:t>
            </a:r>
            <a:r>
              <a:rPr lang="en-US" i="0" baseline="0" dirty="0" smtClean="0"/>
              <a:t>was still preaching about it during the dedication of the </a:t>
            </a:r>
            <a:r>
              <a:rPr lang="en-US" i="0" baseline="0" dirty="0" smtClean="0"/>
              <a:t>Dime </a:t>
            </a:r>
            <a:r>
              <a:rPr lang="en-US" i="0" baseline="0" dirty="0" smtClean="0"/>
              <a:t>Tabernacle in Battle Creek, MI when he said during his sermon…</a:t>
            </a:r>
            <a:endParaRPr lang="en-US" i="1" dirty="0"/>
          </a:p>
        </p:txBody>
      </p:sp>
      <p:sp>
        <p:nvSpPr>
          <p:cNvPr id="4" name="Slide Number Placeholder 3"/>
          <p:cNvSpPr>
            <a:spLocks noGrp="1"/>
          </p:cNvSpPr>
          <p:nvPr>
            <p:ph type="sldNum" sz="quarter" idx="10"/>
          </p:nvPr>
        </p:nvSpPr>
        <p:spPr/>
        <p:txBody>
          <a:bodyPr/>
          <a:lstStyle/>
          <a:p>
            <a:fld id="{319CF74B-3203-EB46-BA16-A8C765F90F08}" type="slidenum">
              <a:rPr lang="en-US" smtClean="0"/>
              <a:t>61</a:t>
            </a:fld>
            <a:endParaRPr lang="en-US"/>
          </a:p>
        </p:txBody>
      </p:sp>
    </p:spTree>
    <p:extLst>
      <p:ext uri="{BB962C8B-B14F-4D97-AF65-F5344CB8AC3E}">
        <p14:creationId xmlns:p14="http://schemas.microsoft.com/office/powerpoint/2010/main" val="20133312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Sounds</a:t>
            </a:r>
            <a:r>
              <a:rPr lang="en-US" baseline="0" dirty="0" smtClean="0"/>
              <a:t> like he clearly grasped point #1 from today’s sermon! This next one still startles me. Since it comes not from a Seventh-day Adventist sermon but a Catholic Church newsletter…</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62</a:t>
            </a:fld>
            <a:endParaRPr lang="en-US"/>
          </a:p>
        </p:txBody>
      </p:sp>
    </p:spTree>
    <p:extLst>
      <p:ext uri="{BB962C8B-B14F-4D97-AF65-F5344CB8AC3E}">
        <p14:creationId xmlns:p14="http://schemas.microsoft.com/office/powerpoint/2010/main" val="1386178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Amen! Thank you Catholic friends</a:t>
            </a:r>
            <a:r>
              <a:rPr lang="en-US" baseline="0" dirty="0" smtClean="0"/>
              <a:t> for that ringing endorsement. A</a:t>
            </a:r>
            <a:r>
              <a:rPr lang="en-US" dirty="0" smtClean="0"/>
              <a:t>nd </a:t>
            </a:r>
            <a:r>
              <a:rPr lang="en-US" dirty="0" smtClean="0"/>
              <a:t>finally, paraphrasing</a:t>
            </a:r>
            <a:r>
              <a:rPr lang="en-US" baseline="0" dirty="0" smtClean="0"/>
              <a:t> Isaiah 58:13, we have this pithy </a:t>
            </a:r>
            <a:r>
              <a:rPr lang="en-US" baseline="0" dirty="0" smtClean="0"/>
              <a:t>bumper sticker from </a:t>
            </a:r>
            <a:r>
              <a:rPr lang="en-US" baseline="0" dirty="0" smtClean="0"/>
              <a:t>the 21</a:t>
            </a:r>
            <a:r>
              <a:rPr lang="en-US" baseline="30000" dirty="0" smtClean="0"/>
              <a:t>st</a:t>
            </a:r>
            <a:r>
              <a:rPr lang="en-US" baseline="0" dirty="0" smtClean="0"/>
              <a:t> century by some crazy Pastor guy in Toledo…</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63</a:t>
            </a:fld>
            <a:endParaRPr lang="en-US"/>
          </a:p>
        </p:txBody>
      </p:sp>
    </p:spTree>
    <p:extLst>
      <p:ext uri="{BB962C8B-B14F-4D97-AF65-F5344CB8AC3E}">
        <p14:creationId xmlns:p14="http://schemas.microsoft.com/office/powerpoint/2010/main" val="18940135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what’s the point?</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64</a:t>
            </a:fld>
            <a:endParaRPr lang="en-US"/>
          </a:p>
        </p:txBody>
      </p:sp>
    </p:spTree>
    <p:extLst>
      <p:ext uri="{BB962C8B-B14F-4D97-AF65-F5344CB8AC3E}">
        <p14:creationId xmlns:p14="http://schemas.microsoft.com/office/powerpoint/2010/main" val="941823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a:t>
            </a:r>
            <a:r>
              <a:rPr lang="en-US" baseline="0" dirty="0" smtClean="0"/>
              <a:t> is Jesus created the Lord’s Day Sabbath to be remembered. But </a:t>
            </a:r>
            <a:r>
              <a:rPr lang="en-US" baseline="0" dirty="0" smtClean="0"/>
              <a:t>Satan, Christ’s </a:t>
            </a:r>
            <a:r>
              <a:rPr lang="en-US" baseline="0" dirty="0" smtClean="0"/>
              <a:t>adversary </a:t>
            </a:r>
            <a:r>
              <a:rPr lang="en-US" baseline="0" dirty="0" smtClean="0"/>
              <a:t>on earth, has </a:t>
            </a:r>
            <a:r>
              <a:rPr lang="en-US" baseline="0" dirty="0" smtClean="0"/>
              <a:t>used </a:t>
            </a:r>
            <a:r>
              <a:rPr lang="en-US" baseline="0" dirty="0" smtClean="0"/>
              <a:t>beastly </a:t>
            </a:r>
            <a:r>
              <a:rPr lang="en-US" baseline="0" dirty="0" smtClean="0"/>
              <a:t>powers on earth to revile the Lord’s Day. Even attempting to change God’s times and </a:t>
            </a:r>
            <a:r>
              <a:rPr lang="en-US" baseline="0" dirty="0" smtClean="0"/>
              <a:t>law. But </a:t>
            </a:r>
            <a:r>
              <a:rPr lang="en-US" baseline="0" dirty="0" smtClean="0"/>
              <a:t>throughout history, there have been </a:t>
            </a:r>
            <a:r>
              <a:rPr lang="en-US" baseline="0" dirty="0" smtClean="0"/>
              <a:t>sincere people </a:t>
            </a:r>
            <a:r>
              <a:rPr lang="en-US" baseline="0" dirty="0" smtClean="0"/>
              <a:t>who have continued to remember the Sabbath in every century including </a:t>
            </a:r>
            <a:r>
              <a:rPr lang="en-US" baseline="0" dirty="0" smtClean="0"/>
              <a:t>ours. Will you like my great great grandfather Mikael be one of them? </a:t>
            </a:r>
            <a:r>
              <a:rPr lang="en-US" baseline="0" dirty="0" smtClean="0"/>
              <a:t>I hope so, because </a:t>
            </a:r>
            <a:r>
              <a:rPr lang="en-US" baseline="0" dirty="0" smtClean="0"/>
              <a:t>kept right, it’s a </a:t>
            </a:r>
            <a:r>
              <a:rPr lang="en-US" baseline="0" dirty="0" smtClean="0"/>
              <a:t>delight and helps us remember our </a:t>
            </a:r>
            <a:r>
              <a:rPr lang="en-US" baseline="0" dirty="0" smtClean="0"/>
              <a:t>Creator. It </a:t>
            </a:r>
            <a:r>
              <a:rPr lang="en-US" baseline="0" dirty="0" smtClean="0"/>
              <a:t>also reminds us of our Redeemer who brags about making us holy</a:t>
            </a:r>
            <a:r>
              <a:rPr lang="en-US" baseline="0" dirty="0" smtClean="0"/>
              <a:t>. Check out this global invitation from our Creator.</a:t>
            </a:r>
            <a:endParaRPr lang="en-US" baseline="0" dirty="0" smtClean="0"/>
          </a:p>
        </p:txBody>
      </p:sp>
      <p:sp>
        <p:nvSpPr>
          <p:cNvPr id="4" name="Slide Number Placeholder 3"/>
          <p:cNvSpPr>
            <a:spLocks noGrp="1"/>
          </p:cNvSpPr>
          <p:nvPr>
            <p:ph type="sldNum" sz="quarter" idx="10"/>
          </p:nvPr>
        </p:nvSpPr>
        <p:spPr/>
        <p:txBody>
          <a:bodyPr/>
          <a:lstStyle/>
          <a:p>
            <a:fld id="{319CF74B-3203-EB46-BA16-A8C765F90F08}" type="slidenum">
              <a:rPr lang="en-US" smtClean="0"/>
              <a:t>65</a:t>
            </a:fld>
            <a:endParaRPr lang="en-US"/>
          </a:p>
        </p:txBody>
      </p:sp>
    </p:spTree>
    <p:extLst>
      <p:ext uri="{BB962C8B-B14F-4D97-AF65-F5344CB8AC3E}">
        <p14:creationId xmlns:p14="http://schemas.microsoft.com/office/powerpoint/2010/main" val="4223006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Non-Adventist scholars say that last part is in fact a quote </a:t>
            </a:r>
            <a:r>
              <a:rPr lang="en-US" baseline="0" dirty="0" smtClean="0"/>
              <a:t>from the 4</a:t>
            </a:r>
            <a:r>
              <a:rPr lang="en-US" baseline="30000" dirty="0" smtClean="0"/>
              <a:t>th</a:t>
            </a:r>
            <a:r>
              <a:rPr lang="en-US" baseline="0" dirty="0" smtClean="0"/>
              <a:t> commandment in Exodus 20:11. Which reads in part…</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66</a:t>
            </a:fld>
            <a:endParaRPr lang="en-US"/>
          </a:p>
        </p:txBody>
      </p:sp>
    </p:spTree>
    <p:extLst>
      <p:ext uri="{BB962C8B-B14F-4D97-AF65-F5344CB8AC3E}">
        <p14:creationId xmlns:p14="http://schemas.microsoft.com/office/powerpoint/2010/main" val="41476188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sometime</a:t>
            </a:r>
            <a:r>
              <a:rPr lang="en-US" baseline="0" dirty="0" smtClean="0"/>
              <a:t> after the cross but before Jesus returns, a global invitation is going to go around the world inviting people to accept the everlasting gospel and to worship their Creator </a:t>
            </a:r>
            <a:r>
              <a:rPr lang="en-US" baseline="0" dirty="0" smtClean="0"/>
              <a:t>on </a:t>
            </a:r>
            <a:r>
              <a:rPr lang="en-US" baseline="0" dirty="0" smtClean="0"/>
              <a:t>the day the LORD blessed and preserved all </a:t>
            </a:r>
            <a:r>
              <a:rPr lang="en-US" baseline="0" dirty="0" smtClean="0"/>
              <a:t>these years. Apparently</a:t>
            </a:r>
            <a:r>
              <a:rPr lang="en-US" baseline="0" dirty="0" smtClean="0"/>
              <a:t>, </a:t>
            </a:r>
            <a:r>
              <a:rPr lang="en-US" baseline="0" dirty="0" smtClean="0"/>
              <a:t>the real Sabbath is still important </a:t>
            </a:r>
            <a:r>
              <a:rPr lang="en-US" baseline="0" dirty="0" smtClean="0"/>
              <a:t>to God. But why? I think it’s because </a:t>
            </a:r>
            <a:r>
              <a:rPr lang="en-US" baseline="0" dirty="0" smtClean="0"/>
              <a:t>it not only reminds </a:t>
            </a:r>
            <a:r>
              <a:rPr lang="en-US" baseline="0" dirty="0" smtClean="0"/>
              <a:t>us of our Creator, but also reminds us of our Redeemer. Deuteronomy 5 says this…</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67</a:t>
            </a:fld>
            <a:endParaRPr lang="en-US"/>
          </a:p>
        </p:txBody>
      </p:sp>
    </p:spTree>
    <p:extLst>
      <p:ext uri="{BB962C8B-B14F-4D97-AF65-F5344CB8AC3E}">
        <p14:creationId xmlns:p14="http://schemas.microsoft.com/office/powerpoint/2010/main" val="35988306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by the way, is </a:t>
            </a:r>
            <a:r>
              <a:rPr lang="en-US" baseline="0" dirty="0" smtClean="0"/>
              <a:t>another </a:t>
            </a:r>
            <a:r>
              <a:rPr lang="en-US" baseline="0" dirty="0" smtClean="0"/>
              <a:t>awesome Bible study on the </a:t>
            </a:r>
            <a:r>
              <a:rPr lang="en-US" baseline="0" dirty="0" smtClean="0"/>
              <a:t>“strangers within </a:t>
            </a:r>
            <a:r>
              <a:rPr lang="en-US" baseline="0" dirty="0" smtClean="0"/>
              <a:t>thy gates.” Jesus was looking out for Gentiles even in the Old Testament. The invitation to worship Him has always been about every tribe, nation, language, and people…but I digress…</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68</a:t>
            </a:fld>
            <a:endParaRPr lang="en-US"/>
          </a:p>
        </p:txBody>
      </p:sp>
    </p:spTree>
    <p:extLst>
      <p:ext uri="{BB962C8B-B14F-4D97-AF65-F5344CB8AC3E}">
        <p14:creationId xmlns:p14="http://schemas.microsoft.com/office/powerpoint/2010/main" val="20384068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additional rationale for this global invitation? Because Jesus, the LORD, has redeemed us! He said it is finished</a:t>
            </a:r>
            <a:r>
              <a:rPr lang="en-US" baseline="0" dirty="0" smtClean="0"/>
              <a:t> at Creation and it is finished at the cross. Galatians 3:</a:t>
            </a:r>
            <a:r>
              <a:rPr lang="en-US" baseline="0" dirty="0" smtClean="0"/>
              <a:t>13 </a:t>
            </a:r>
            <a:r>
              <a:rPr lang="en-US" baseline="0" dirty="0" smtClean="0"/>
              <a:t>reminds us of the significance…</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69</a:t>
            </a:fld>
            <a:endParaRPr lang="en-US"/>
          </a:p>
        </p:txBody>
      </p:sp>
    </p:spTree>
    <p:extLst>
      <p:ext uri="{BB962C8B-B14F-4D97-AF65-F5344CB8AC3E}">
        <p14:creationId xmlns:p14="http://schemas.microsoft.com/office/powerpoint/2010/main" val="41993629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4 adds these encouraging words…</a:t>
            </a:r>
            <a:endParaRPr lang="en-US" dirty="0"/>
          </a:p>
        </p:txBody>
      </p:sp>
      <p:sp>
        <p:nvSpPr>
          <p:cNvPr id="4" name="Slide Number Placeholder 3"/>
          <p:cNvSpPr>
            <a:spLocks noGrp="1"/>
          </p:cNvSpPr>
          <p:nvPr>
            <p:ph type="sldNum" sz="quarter" idx="10"/>
          </p:nvPr>
        </p:nvSpPr>
        <p:spPr/>
        <p:txBody>
          <a:bodyPr/>
          <a:lstStyle/>
          <a:p>
            <a:fld id="{CA6BC697-D849-4437-B52D-CE044471323D}"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rightly understood, it was the pre-incarnate Jesus who led the children of Israel in</a:t>
            </a:r>
            <a:r>
              <a:rPr lang="en-US" baseline="0" dirty="0" smtClean="0"/>
              <a:t> a cloud by day and fire by night. Exodus 13:21 says…</a:t>
            </a:r>
          </a:p>
          <a:p>
            <a:endParaRPr lang="en-US" baseline="0" dirty="0" smtClean="0"/>
          </a:p>
        </p:txBody>
      </p:sp>
      <p:sp>
        <p:nvSpPr>
          <p:cNvPr id="4" name="Slide Number Placeholder 3"/>
          <p:cNvSpPr>
            <a:spLocks noGrp="1"/>
          </p:cNvSpPr>
          <p:nvPr>
            <p:ph type="sldNum" sz="quarter" idx="10"/>
          </p:nvPr>
        </p:nvSpPr>
        <p:spPr/>
        <p:txBody>
          <a:bodyPr/>
          <a:lstStyle/>
          <a:p>
            <a:fld id="{319CF74B-3203-EB46-BA16-A8C765F90F08}" type="slidenum">
              <a:rPr lang="en-US" smtClean="0"/>
              <a:t>7</a:t>
            </a:fld>
            <a:endParaRPr lang="en-US"/>
          </a:p>
        </p:txBody>
      </p:sp>
    </p:spTree>
    <p:extLst>
      <p:ext uri="{BB962C8B-B14F-4D97-AF65-F5344CB8AC3E}">
        <p14:creationId xmlns:p14="http://schemas.microsoft.com/office/powerpoint/2010/main" val="2244666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71</a:t>
            </a:fld>
            <a:endParaRPr lang="en-US"/>
          </a:p>
        </p:txBody>
      </p:sp>
    </p:spTree>
    <p:extLst>
      <p:ext uri="{BB962C8B-B14F-4D97-AF65-F5344CB8AC3E}">
        <p14:creationId xmlns:p14="http://schemas.microsoft.com/office/powerpoint/2010/main" val="11508378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love for Christ, we are free to follow His</a:t>
            </a:r>
            <a:r>
              <a:rPr lang="en-US" baseline="0" dirty="0" smtClean="0"/>
              <a:t> commandments. To </a:t>
            </a:r>
            <a:r>
              <a:rPr lang="en-US" dirty="0" smtClean="0"/>
              <a:t>worship </a:t>
            </a:r>
            <a:r>
              <a:rPr lang="en-US" dirty="0" smtClean="0"/>
              <a:t>our</a:t>
            </a:r>
            <a:r>
              <a:rPr lang="en-US" baseline="0" dirty="0" smtClean="0"/>
              <a:t> Creator and Redeemer on the day He set apart as holy. </a:t>
            </a:r>
            <a:r>
              <a:rPr lang="en-US" baseline="0" dirty="0" smtClean="0"/>
              <a:t>God in his infinite wisdom chose Sabbath so </a:t>
            </a:r>
            <a:r>
              <a:rPr lang="en-US" baseline="0" dirty="0" smtClean="0"/>
              <a:t>everyone all around the world would have equal access to Him. Rich or poor. Before the cross or after. Developed nations or third world. Everyone has equal </a:t>
            </a:r>
            <a:r>
              <a:rPr lang="en-US" baseline="0" dirty="0" smtClean="0"/>
              <a:t>access to the Sabbath and when </a:t>
            </a:r>
            <a:r>
              <a:rPr lang="en-US" baseline="0" dirty="0" smtClean="0"/>
              <a:t>we gather to worship Jesus, we are all equal at the foot of the cross of our Redeemer. </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72</a:t>
            </a:fld>
            <a:endParaRPr lang="en-US"/>
          </a:p>
        </p:txBody>
      </p:sp>
    </p:spTree>
    <p:extLst>
      <p:ext uri="{BB962C8B-B14F-4D97-AF65-F5344CB8AC3E}">
        <p14:creationId xmlns:p14="http://schemas.microsoft.com/office/powerpoint/2010/main" val="42228594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no longer slaves. But heirs of God through Christ. So why should we follow the traditions and counterfeits of men? Or the beastly powers and principalities of this world? The last reason I wish to share today why I think Jesus is </a:t>
            </a:r>
            <a:r>
              <a:rPr lang="en-US" baseline="0" dirty="0" smtClean="0"/>
              <a:t>reminding the </a:t>
            </a:r>
            <a:r>
              <a:rPr lang="en-US" baseline="0" dirty="0" smtClean="0"/>
              <a:t>world to worship Him on Sabbath is because Sabbath reminds us that God brags about making us holy.</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73</a:t>
            </a:fld>
            <a:endParaRPr lang="en-US"/>
          </a:p>
        </p:txBody>
      </p:sp>
    </p:spTree>
    <p:extLst>
      <p:ext uri="{BB962C8B-B14F-4D97-AF65-F5344CB8AC3E}">
        <p14:creationId xmlns:p14="http://schemas.microsoft.com/office/powerpoint/2010/main" val="42228594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Jesus</a:t>
            </a:r>
            <a:r>
              <a:rPr lang="en-US" baseline="0" dirty="0" smtClean="0"/>
              <a:t> created us. Yes, Jesus redeemed us. But cooler still, when you rest on the day Jesus blessed, you recall that Jesus the LORD is in charge of making you holy. That’s what sanctifies means. What does </a:t>
            </a:r>
            <a:r>
              <a:rPr lang="en-US" baseline="0" dirty="0" err="1" smtClean="0"/>
              <a:t>Philipians</a:t>
            </a:r>
            <a:r>
              <a:rPr lang="en-US" baseline="0" dirty="0" smtClean="0"/>
              <a:t> 1:6 say? “He who has begun a good work in you will complete it in you.” This is so important to God that He repeated Himself in Exodus 31:12.</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74</a:t>
            </a:fld>
            <a:endParaRPr lang="en-US"/>
          </a:p>
        </p:txBody>
      </p:sp>
    </p:spTree>
    <p:extLst>
      <p:ext uri="{BB962C8B-B14F-4D97-AF65-F5344CB8AC3E}">
        <p14:creationId xmlns:p14="http://schemas.microsoft.com/office/powerpoint/2010/main" val="7777003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people limit the Sabbath blessing only to Jews. But friends, Jesus wants to sanctify the whole world. Which is why even inside the commandments themselves, there is an invitation to the “stranger that is within thy gates.” The </a:t>
            </a:r>
            <a:r>
              <a:rPr lang="en-US" baseline="0" dirty="0" smtClean="0"/>
              <a:t>Sabbath is </a:t>
            </a:r>
            <a:r>
              <a:rPr lang="en-US" baseline="0" dirty="0" smtClean="0"/>
              <a:t>so important to God because it is sign of righteousness by faith. Of what God will do in you instead of what you can do in you. If you’re not resting, you’re working. So unplug</a:t>
            </a:r>
            <a:r>
              <a:rPr lang="en-US" baseline="0" dirty="0" smtClean="0"/>
              <a:t>. Slow down. And let God do His thing</a:t>
            </a:r>
            <a:r>
              <a:rPr lang="en-US" baseline="0" dirty="0" smtClean="0"/>
              <a:t>! It’s also something you can freely choose to do. Unlike the power in Revelation 13 that counterfeits, threatens, and will coerce worship of his image to the beast. We will talk about that March 14. But in the meantime, did anyone hear about Christopher </a:t>
            </a:r>
            <a:r>
              <a:rPr lang="en-US" baseline="0" dirty="0" err="1" smtClean="0"/>
              <a:t>Laudani</a:t>
            </a:r>
            <a:r>
              <a:rPr lang="en-US" baseline="0" dirty="0" smtClean="0"/>
              <a:t> this week?</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75</a:t>
            </a:fld>
            <a:endParaRPr lang="en-US"/>
          </a:p>
        </p:txBody>
      </p:sp>
    </p:spTree>
    <p:extLst>
      <p:ext uri="{BB962C8B-B14F-4D97-AF65-F5344CB8AC3E}">
        <p14:creationId xmlns:p14="http://schemas.microsoft.com/office/powerpoint/2010/main" val="11883827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a:t>
            </a:r>
            <a:r>
              <a:rPr lang="en-US" baseline="0" dirty="0" smtClean="0"/>
              <a:t> the </a:t>
            </a:r>
            <a:r>
              <a:rPr lang="en-US" dirty="0" smtClean="0"/>
              <a:t>January 28, 2015 Boston Herald article I</a:t>
            </a:r>
            <a:r>
              <a:rPr lang="en-US" baseline="0" dirty="0" smtClean="0"/>
              <a:t> read by </a:t>
            </a:r>
            <a:r>
              <a:rPr lang="en-US" dirty="0" smtClean="0"/>
              <a:t>Owen Boss</a:t>
            </a:r>
            <a:r>
              <a:rPr lang="en-US" baseline="0" dirty="0" smtClean="0"/>
              <a:t> and </a:t>
            </a:r>
            <a:r>
              <a:rPr lang="en-US" dirty="0" err="1" smtClean="0"/>
              <a:t>O'Ryan</a:t>
            </a:r>
            <a:r>
              <a:rPr lang="en-US" dirty="0" smtClean="0"/>
              <a:t> Johnson, Christopher </a:t>
            </a:r>
            <a:r>
              <a:rPr lang="en-US" dirty="0" err="1" smtClean="0"/>
              <a:t>Laudani</a:t>
            </a:r>
            <a:r>
              <a:rPr lang="en-US" baseline="0" dirty="0" smtClean="0"/>
              <a:t>, the mystery </a:t>
            </a:r>
            <a:r>
              <a:rPr lang="en-US" baseline="0" dirty="0" err="1" smtClean="0"/>
              <a:t>shoveler</a:t>
            </a:r>
            <a:r>
              <a:rPr lang="en-US" baseline="0" dirty="0" smtClean="0"/>
              <a:t> who cleared the Boston Marathon finish line — and whose blizzard photo has gone viral — said </a:t>
            </a:r>
            <a:r>
              <a:rPr lang="en-US" baseline="0" dirty="0" smtClean="0"/>
              <a:t>recently he </a:t>
            </a:r>
            <a:r>
              <a:rPr lang="en-US" baseline="0" dirty="0" smtClean="0"/>
              <a:t>was compelled to clear what is considered hallowed ground in the city. </a:t>
            </a:r>
            <a:r>
              <a:rPr lang="en-US" baseline="0" dirty="0" err="1" smtClean="0"/>
              <a:t>Laudani</a:t>
            </a:r>
            <a:r>
              <a:rPr lang="en-US" baseline="0" dirty="0" smtClean="0"/>
              <a:t>, 25, said he was about to punch out of work as the blizzard raged Tuesday when he thought about the finish line. "To me. It's my favorite place in Boston," he said.</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76</a:t>
            </a:fld>
            <a:endParaRPr lang="en-US"/>
          </a:p>
        </p:txBody>
      </p:sp>
    </p:spTree>
    <p:extLst>
      <p:ext uri="{BB962C8B-B14F-4D97-AF65-F5344CB8AC3E}">
        <p14:creationId xmlns:p14="http://schemas.microsoft.com/office/powerpoint/2010/main" val="41955410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plows were doing a good job, but there was still an inch or so on the ground. I just said I'm going to uncover the finish line.” The </a:t>
            </a:r>
            <a:r>
              <a:rPr lang="en-US" baseline="0" dirty="0" err="1" smtClean="0"/>
              <a:t>shoveler’s</a:t>
            </a:r>
            <a:r>
              <a:rPr lang="en-US" baseline="0" dirty="0" smtClean="0"/>
              <a:t> good deed was caught by man who snapped two photos, posted them on Twitter — and set off a social media firestorm aimed at identifying the man behind the act. “I feel like just seeing it happening was a blessing and you always give away your blessings to make room for more — so that’s what I did,” the photographer, Philip L. Hillman said.</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77</a:t>
            </a:fld>
            <a:endParaRPr lang="en-US"/>
          </a:p>
        </p:txBody>
      </p:sp>
    </p:spTree>
    <p:extLst>
      <p:ext uri="{BB962C8B-B14F-4D97-AF65-F5344CB8AC3E}">
        <p14:creationId xmlns:p14="http://schemas.microsoft.com/office/powerpoint/2010/main" val="41955410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Twitter users launched a search for the mystery man using the </a:t>
            </a:r>
            <a:r>
              <a:rPr lang="en-US" baseline="0" dirty="0" err="1" smtClean="0"/>
              <a:t>hashtag</a:t>
            </a:r>
            <a:r>
              <a:rPr lang="en-US" baseline="0" dirty="0" smtClean="0"/>
              <a:t> “</a:t>
            </a:r>
            <a:r>
              <a:rPr lang="en-US" baseline="0" dirty="0" err="1" smtClean="0"/>
              <a:t>WhoShoveledTheFinishLine</a:t>
            </a:r>
            <a:r>
              <a:rPr lang="en-US" baseline="0" dirty="0" smtClean="0"/>
              <a:t>” until </a:t>
            </a:r>
            <a:r>
              <a:rPr lang="en-US" baseline="0" dirty="0" err="1" smtClean="0"/>
              <a:t>Laudani</a:t>
            </a:r>
            <a:r>
              <a:rPr lang="en-US" baseline="0" dirty="0" smtClean="0"/>
              <a:t> was revealed. And the random act of kindness was applauded by the Boston Athletic Association. “We saw profound acts of courage and kindness following the bombings which occurred in the City of Boston in April 2013 near the Boston Marathon finish line. Since that time, we have continually witnessed an outpouring of support for this great event and the City, demonstrating just how unique and special this race really is and all for which it stands,” Executive Director Tom </a:t>
            </a:r>
            <a:r>
              <a:rPr lang="en-US" baseline="0" dirty="0" err="1" smtClean="0"/>
              <a:t>Grilk</a:t>
            </a:r>
            <a:r>
              <a:rPr lang="en-US" baseline="0" dirty="0" smtClean="0"/>
              <a:t> said in a statement.</a:t>
            </a:r>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78</a:t>
            </a:fld>
            <a:endParaRPr lang="en-US"/>
          </a:p>
        </p:txBody>
      </p:sp>
    </p:spTree>
    <p:extLst>
      <p:ext uri="{BB962C8B-B14F-4D97-AF65-F5344CB8AC3E}">
        <p14:creationId xmlns:p14="http://schemas.microsoft.com/office/powerpoint/2010/main" val="41955410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someone to brave the winter blizzard to clear our finish line for us is yet another statement as to what our event means not only to runners but also to Americans. We, at the Boston Athletic Association are the organizers and are responsible for the management of the Boston Marathon, but an act like we see depicted here proves that – in Boston – everyone owns the Marathon.”</a:t>
            </a:r>
          </a:p>
          <a:p>
            <a:endParaRPr lang="en-US" baseline="0" dirty="0" smtClean="0"/>
          </a:p>
          <a:p>
            <a:r>
              <a:rPr lang="en-US" baseline="0" dirty="0" smtClean="0"/>
              <a:t>The images were even featured as the Boston Police Department’s “Photo of the Day” on the department’s official website.</a:t>
            </a:r>
          </a:p>
          <a:p>
            <a:r>
              <a:rPr lang="en-US" baseline="0" dirty="0" smtClean="0"/>
              <a:t>https://</a:t>
            </a:r>
            <a:r>
              <a:rPr lang="en-US" baseline="0" dirty="0" err="1" smtClean="0"/>
              <a:t>www.bostonherald.com</a:t>
            </a:r>
            <a:r>
              <a:rPr lang="en-US" baseline="0" dirty="0" smtClean="0"/>
              <a:t>/</a:t>
            </a:r>
            <a:r>
              <a:rPr lang="en-US" baseline="0" dirty="0" err="1" smtClean="0"/>
              <a:t>news_opinion</a:t>
            </a:r>
            <a:r>
              <a:rPr lang="en-US" baseline="0" dirty="0" smtClean="0"/>
              <a:t>/</a:t>
            </a:r>
            <a:r>
              <a:rPr lang="en-US" baseline="0" dirty="0" err="1" smtClean="0"/>
              <a:t>local_coverage</a:t>
            </a:r>
            <a:r>
              <a:rPr lang="en-US" baseline="0" dirty="0" smtClean="0"/>
              <a:t>/2015/01/</a:t>
            </a:r>
            <a:r>
              <a:rPr lang="en-US" baseline="0" dirty="0" err="1" smtClean="0"/>
              <a:t>marathon_finish_line_shoveler_doesn_t_think_he_did_anything</a:t>
            </a:r>
            <a:endParaRPr lang="en-US" baseline="0" dirty="0" smtClean="0"/>
          </a:p>
          <a:p>
            <a:r>
              <a:rPr lang="en-US" baseline="0" dirty="0" smtClean="0"/>
              <a:t>Wednesday, January 28, 2015</a:t>
            </a:r>
          </a:p>
          <a:p>
            <a:r>
              <a:rPr lang="en-US" baseline="0" dirty="0" smtClean="0"/>
              <a:t>By: Owen Boss, </a:t>
            </a:r>
            <a:r>
              <a:rPr lang="en-US" baseline="0" dirty="0" err="1" smtClean="0"/>
              <a:t>O'Ryan</a:t>
            </a:r>
            <a:r>
              <a:rPr lang="en-US" baseline="0" dirty="0" smtClean="0"/>
              <a:t> Johnson</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79</a:t>
            </a:fld>
            <a:endParaRPr lang="en-US"/>
          </a:p>
        </p:txBody>
      </p:sp>
    </p:spTree>
    <p:extLst>
      <p:ext uri="{BB962C8B-B14F-4D97-AF65-F5344CB8AC3E}">
        <p14:creationId xmlns:p14="http://schemas.microsoft.com/office/powerpoint/2010/main" val="41955410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883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z="1200" dirty="0" smtClean="0">
                <a:latin typeface="Lucida Grande" charset="0"/>
                <a:ea typeface="Lucida Grande" charset="0"/>
                <a:cs typeface="Lucida Grande" charset="0"/>
                <a:sym typeface="Lucida Grande" charset="0"/>
              </a:rPr>
              <a:t>The Sabbath is like that finish line. It’s Jesus’ delightful day and favorite time to spend with His children. Sometimes </a:t>
            </a:r>
            <a:r>
              <a:rPr lang="en-US" sz="1200" dirty="0" smtClean="0">
                <a:latin typeface="Lucida Grande" charset="0"/>
                <a:ea typeface="Lucida Grande" charset="0"/>
                <a:cs typeface="Lucida Grande" charset="0"/>
                <a:sym typeface="Lucida Grande" charset="0"/>
              </a:rPr>
              <a:t>when it </a:t>
            </a:r>
            <a:r>
              <a:rPr lang="en-US" sz="1200" dirty="0" smtClean="0">
                <a:latin typeface="Lucida Grande" charset="0"/>
                <a:ea typeface="Lucida Grande" charset="0"/>
                <a:cs typeface="Lucida Grande" charset="0"/>
                <a:sym typeface="Lucida Grande" charset="0"/>
              </a:rPr>
              <a:t>gets covered up, </a:t>
            </a:r>
            <a:r>
              <a:rPr lang="en-US" sz="1200" dirty="0" smtClean="0">
                <a:latin typeface="Lucida Grande" charset="0"/>
                <a:ea typeface="Lucida Grande" charset="0"/>
                <a:cs typeface="Lucida Grande" charset="0"/>
                <a:sym typeface="Lucida Grande" charset="0"/>
              </a:rPr>
              <a:t>forgotten</a:t>
            </a:r>
            <a:r>
              <a:rPr lang="en-US" sz="1200" dirty="0" smtClean="0">
                <a:latin typeface="Lucida Grande" charset="0"/>
                <a:ea typeface="Lucida Grande" charset="0"/>
                <a:cs typeface="Lucida Grande" charset="0"/>
                <a:sym typeface="Lucida Grande" charset="0"/>
              </a:rPr>
              <a:t>, </a:t>
            </a:r>
            <a:r>
              <a:rPr lang="en-US" sz="1200" dirty="0" smtClean="0">
                <a:latin typeface="Lucida Grande" charset="0"/>
                <a:ea typeface="Lucida Grande" charset="0"/>
                <a:cs typeface="Lucida Grande" charset="0"/>
                <a:sym typeface="Lucida Grande" charset="0"/>
              </a:rPr>
              <a:t>and reviled</a:t>
            </a:r>
            <a:r>
              <a:rPr lang="en-US" sz="1200" dirty="0" smtClean="0">
                <a:latin typeface="Lucida Grande" charset="0"/>
                <a:ea typeface="Lucida Grande" charset="0"/>
                <a:cs typeface="Lucida Grande" charset="0"/>
                <a:sym typeface="Lucida Grande" charset="0"/>
              </a:rPr>
              <a:t>, it needs some Jesus freaks to brush it off and inspire people to remember their Creator and Redeemer and</a:t>
            </a:r>
            <a:r>
              <a:rPr lang="en-US" sz="1200" baseline="0" dirty="0" smtClean="0">
                <a:latin typeface="Lucida Grande" charset="0"/>
                <a:ea typeface="Lucida Grande" charset="0"/>
                <a:cs typeface="Lucida Grande" charset="0"/>
                <a:sym typeface="Lucida Grande" charset="0"/>
              </a:rPr>
              <a:t> Sanctifier </a:t>
            </a:r>
            <a:r>
              <a:rPr lang="en-US" sz="1200" dirty="0" smtClean="0">
                <a:latin typeface="Lucida Grande" charset="0"/>
                <a:ea typeface="Lucida Grande" charset="0"/>
                <a:cs typeface="Lucida Grande" charset="0"/>
                <a:sym typeface="Lucida Grande" charset="0"/>
              </a:rPr>
              <a:t>who gave it to e</a:t>
            </a:r>
            <a:r>
              <a:rPr lang="en-US" sz="1200" baseline="0" dirty="0" smtClean="0">
                <a:latin typeface="Lucida Grande" charset="0"/>
                <a:ea typeface="Lucida Grande" charset="0"/>
                <a:cs typeface="Lucida Grande" charset="0"/>
                <a:sym typeface="Lucida Grande" charset="0"/>
              </a:rPr>
              <a:t>very tribe, nation, language, and people. </a:t>
            </a:r>
            <a:r>
              <a:rPr lang="en-US" sz="1200" baseline="0" dirty="0" smtClean="0">
                <a:latin typeface="Lucida Grande" charset="0"/>
                <a:ea typeface="Lucida Grande" charset="0"/>
                <a:cs typeface="Lucida Grande" charset="0"/>
                <a:sym typeface="Lucida Grande" charset="0"/>
              </a:rPr>
              <a:t>Don’t you think doing so would bring Jesus joy? To sincerely obey </a:t>
            </a:r>
            <a:r>
              <a:rPr lang="en-US" sz="1200" baseline="0" dirty="0" smtClean="0">
                <a:latin typeface="Lucida Grande" charset="0"/>
                <a:ea typeface="Lucida Grande" charset="0"/>
                <a:cs typeface="Lucida Grande" charset="0"/>
                <a:sym typeface="Lucida Grande" charset="0"/>
              </a:rPr>
              <a:t>not only His example but also His commands? </a:t>
            </a:r>
            <a:r>
              <a:rPr lang="en-US" sz="1200" baseline="0" dirty="0" smtClean="0">
                <a:latin typeface="Lucida Grande" charset="0"/>
                <a:ea typeface="Lucida Grande" charset="0"/>
                <a:cs typeface="Lucida Grande" charset="0"/>
                <a:sym typeface="Lucida Grande" charset="0"/>
              </a:rPr>
              <a:t>Is that your desire? I </a:t>
            </a:r>
            <a:r>
              <a:rPr lang="en-US" sz="1200" baseline="0" dirty="0" smtClean="0">
                <a:latin typeface="Lucida Grande" charset="0"/>
                <a:ea typeface="Lucida Grande" charset="0"/>
                <a:cs typeface="Lucida Grande" charset="0"/>
                <a:sym typeface="Lucida Grande" charset="0"/>
              </a:rPr>
              <a:t>hope so. </a:t>
            </a:r>
            <a:endParaRPr lang="en-US" sz="1200" dirty="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notice the LORD at work in Genesis 2:1-4</a:t>
            </a:r>
            <a:r>
              <a:rPr lang="en-US" baseline="0" dirty="0" smtClean="0"/>
              <a:t>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8</a:t>
            </a:fld>
            <a:endParaRPr lang="en-US"/>
          </a:p>
        </p:txBody>
      </p:sp>
    </p:spTree>
    <p:extLst>
      <p:ext uri="{BB962C8B-B14F-4D97-AF65-F5344CB8AC3E}">
        <p14:creationId xmlns:p14="http://schemas.microsoft.com/office/powerpoint/2010/main" val="27594393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I’ve asked four</a:t>
            </a:r>
            <a:r>
              <a:rPr lang="en-US" baseline="0" dirty="0" smtClean="0"/>
              <a:t> speakers </a:t>
            </a:r>
            <a:r>
              <a:rPr lang="en-US" dirty="0" smtClean="0"/>
              <a:t>to fill in for me next Sabbath while Jackie and I attend the 1Project in California – </a:t>
            </a:r>
            <a:r>
              <a:rPr lang="en-US" dirty="0" smtClean="0"/>
              <a:t>a leadership conference celebrating </a:t>
            </a:r>
            <a:r>
              <a:rPr lang="en-US" dirty="0" smtClean="0"/>
              <a:t>the supremacy of Jesus in the Seventh-day Adventist Church. So far, no takers. So we shall see if our series continues next week </a:t>
            </a:r>
            <a:r>
              <a:rPr lang="en-US" dirty="0" smtClean="0"/>
              <a:t>or</a:t>
            </a:r>
            <a:r>
              <a:rPr lang="en-US" baseline="0" dirty="0" smtClean="0"/>
              <a:t> </a:t>
            </a:r>
            <a:r>
              <a:rPr lang="en-US" dirty="0" smtClean="0"/>
              <a:t>not </a:t>
            </a:r>
            <a:r>
              <a:rPr lang="en-US" dirty="0" smtClean="0"/>
              <a:t>so stay tuned. And happy Sabbath!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A6BC697-D849-4437-B52D-CE044471323D}" type="slidenum">
              <a:rPr lang="en-US" smtClean="0"/>
              <a:pPr/>
              <a:t>81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Genesis</a:t>
            </a:r>
            <a:r>
              <a:rPr lang="en-US" baseline="0" dirty="0" smtClean="0"/>
              <a:t> 2:4 </a:t>
            </a:r>
            <a:r>
              <a:rPr lang="en-US" dirty="0" smtClean="0"/>
              <a:t>is another good example of YHWH the LORD referring to Jesus</a:t>
            </a:r>
            <a:r>
              <a:rPr lang="en-US" baseline="0" dirty="0" smtClean="0"/>
              <a:t> who </a:t>
            </a:r>
            <a:r>
              <a:rPr lang="en-US" dirty="0" smtClean="0"/>
              <a:t>created the whole</a:t>
            </a:r>
            <a:r>
              <a:rPr lang="en-US" baseline="0" dirty="0" smtClean="0"/>
              <a:t> world including the </a:t>
            </a:r>
            <a:r>
              <a:rPr lang="en-US" dirty="0" smtClean="0"/>
              <a:t>Sabbath. Jesus set it apart as sacred. And it was the pre-incarnate Christ who also </a:t>
            </a:r>
            <a:r>
              <a:rPr lang="en-US" baseline="0" dirty="0" smtClean="0"/>
              <a:t>gave the law to Moses as well. </a:t>
            </a:r>
            <a:r>
              <a:rPr lang="en-US" dirty="0" smtClean="0"/>
              <a:t>That’s why Jesus’ brother James reminds us in James 4:12…</a:t>
            </a:r>
          </a:p>
          <a:p>
            <a:endParaRPr lang="en-US" dirty="0"/>
          </a:p>
        </p:txBody>
      </p:sp>
      <p:sp>
        <p:nvSpPr>
          <p:cNvPr id="4" name="Slide Number Placeholder 3"/>
          <p:cNvSpPr>
            <a:spLocks noGrp="1"/>
          </p:cNvSpPr>
          <p:nvPr>
            <p:ph type="sldNum" sz="quarter" idx="10"/>
          </p:nvPr>
        </p:nvSpPr>
        <p:spPr/>
        <p:txBody>
          <a:bodyPr/>
          <a:lstStyle/>
          <a:p>
            <a:fld id="{319CF74B-3203-EB46-BA16-A8C765F90F08}" type="slidenum">
              <a:rPr lang="en-US" smtClean="0"/>
              <a:t>10</a:t>
            </a:fld>
            <a:endParaRPr lang="en-US"/>
          </a:p>
        </p:txBody>
      </p:sp>
    </p:spTree>
    <p:extLst>
      <p:ext uri="{BB962C8B-B14F-4D97-AF65-F5344CB8AC3E}">
        <p14:creationId xmlns:p14="http://schemas.microsoft.com/office/powerpoint/2010/main" val="140463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E87F1-512D-6345-8416-39F46A3B476F}"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388387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E87F1-512D-6345-8416-39F46A3B476F}"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59341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E87F1-512D-6345-8416-39F46A3B476F}"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313156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E87F1-512D-6345-8416-39F46A3B476F}"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2790575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E87F1-512D-6345-8416-39F46A3B476F}" type="datetimeFigureOut">
              <a:rPr lang="en-US" smtClean="0"/>
              <a:t>1/31/15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2613680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E87F1-512D-6345-8416-39F46A3B476F}" type="datetimeFigureOut">
              <a:rPr lang="en-US" smtClean="0"/>
              <a:t>1/31/15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311305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E87F1-512D-6345-8416-39F46A3B476F}" type="datetimeFigureOut">
              <a:rPr lang="en-US" smtClean="0"/>
              <a:t>1/31/15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3950408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E87F1-512D-6345-8416-39F46A3B476F}" type="datetimeFigureOut">
              <a:rPr lang="en-US" smtClean="0"/>
              <a:t>1/31/15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1540131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E87F1-512D-6345-8416-39F46A3B476F}" type="datetimeFigureOut">
              <a:rPr lang="en-US" smtClean="0"/>
              <a:t>1/31/15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2044124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E87F1-512D-6345-8416-39F46A3B476F}" type="datetimeFigureOut">
              <a:rPr lang="en-US" smtClean="0"/>
              <a:t>1/31/15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300918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E87F1-512D-6345-8416-39F46A3B476F}" type="datetimeFigureOut">
              <a:rPr lang="en-US" smtClean="0"/>
              <a:t>1/31/15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A296F-6A46-AA41-A3F9-4AD25DEDDA9A}" type="slidenum">
              <a:rPr lang="en-US" smtClean="0"/>
              <a:t>‹#›</a:t>
            </a:fld>
            <a:endParaRPr lang="en-US"/>
          </a:p>
        </p:txBody>
      </p:sp>
    </p:spTree>
    <p:extLst>
      <p:ext uri="{BB962C8B-B14F-4D97-AF65-F5344CB8AC3E}">
        <p14:creationId xmlns:p14="http://schemas.microsoft.com/office/powerpoint/2010/main" val="807558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E87F1-512D-6345-8416-39F46A3B476F}" type="datetimeFigureOut">
              <a:rPr lang="en-US" smtClean="0"/>
              <a:t>1/31/15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A296F-6A46-AA41-A3F9-4AD25DEDDA9A}" type="slidenum">
              <a:rPr lang="en-US" smtClean="0"/>
              <a:t>‹#›</a:t>
            </a:fld>
            <a:endParaRPr lang="en-US"/>
          </a:p>
        </p:txBody>
      </p:sp>
    </p:spTree>
    <p:extLst>
      <p:ext uri="{BB962C8B-B14F-4D97-AF65-F5344CB8AC3E}">
        <p14:creationId xmlns:p14="http://schemas.microsoft.com/office/powerpoint/2010/main" val="2970113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6.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6.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12498" r="12498"/>
          <a:stretch>
            <a:fillRect/>
          </a:stretch>
        </p:blipFill>
        <p:spPr bwMode="auto">
          <a:xfrm>
            <a:off x="562066" y="0"/>
            <a:ext cx="8139565" cy="5934057"/>
          </a:xfrm>
          <a:prstGeom prst="rect">
            <a:avLst/>
          </a:prstGeom>
          <a:noFill/>
          <a:ln w="9525">
            <a:noFill/>
            <a:miter lim="800000"/>
            <a:headEnd/>
            <a:tailEnd/>
          </a:ln>
        </p:spPr>
      </p:pic>
      <p:sp>
        <p:nvSpPr>
          <p:cNvPr id="2" name="Title 1"/>
          <p:cNvSpPr>
            <a:spLocks noGrp="1"/>
          </p:cNvSpPr>
          <p:nvPr>
            <p:ph type="ctrTitle"/>
          </p:nvPr>
        </p:nvSpPr>
        <p:spPr>
          <a:xfrm>
            <a:off x="0" y="5029201"/>
            <a:ext cx="9144000" cy="1828800"/>
          </a:xfrm>
        </p:spPr>
        <p:txBody>
          <a:bodyPr>
            <a:normAutofit fontScale="90000"/>
          </a:bodyPr>
          <a:lstStyle/>
          <a:p>
            <a:r>
              <a:rPr lang="en-US" dirty="0"/>
              <a:t/>
            </a:r>
            <a:br>
              <a:rPr lang="en-US" dirty="0"/>
            </a:br>
            <a:r>
              <a:rPr lang="en-US" b="1" dirty="0"/>
              <a:t>What the Bible Says About </a:t>
            </a:r>
            <a:r>
              <a:rPr lang="en-US" b="1" dirty="0" smtClean="0"/>
              <a:t>the</a:t>
            </a:r>
            <a:br>
              <a:rPr lang="en-US" b="1" dirty="0" smtClean="0"/>
            </a:br>
            <a:r>
              <a:rPr lang="en-US" b="1" dirty="0" smtClean="0"/>
              <a:t>Change of </a:t>
            </a:r>
            <a:r>
              <a:rPr lang="en-US" b="1" dirty="0"/>
              <a:t>the Sabbath </a:t>
            </a:r>
            <a:endParaRPr lang="en-US" dirty="0"/>
          </a:p>
        </p:txBody>
      </p:sp>
    </p:spTree>
    <p:extLst>
      <p:ext uri="{BB962C8B-B14F-4D97-AF65-F5344CB8AC3E}">
        <p14:creationId xmlns:p14="http://schemas.microsoft.com/office/powerpoint/2010/main" val="215972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2:1-4</a:t>
            </a:r>
            <a:endParaRPr lang="en-US" dirty="0"/>
          </a:p>
        </p:txBody>
      </p:sp>
      <p:sp>
        <p:nvSpPr>
          <p:cNvPr id="3" name="Content Placeholder 2"/>
          <p:cNvSpPr>
            <a:spLocks noGrp="1"/>
          </p:cNvSpPr>
          <p:nvPr>
            <p:ph idx="1"/>
          </p:nvPr>
        </p:nvSpPr>
        <p:spPr/>
        <p:txBody>
          <a:bodyPr/>
          <a:lstStyle/>
          <a:p>
            <a:pPr marL="0" indent="0">
              <a:buNone/>
            </a:pPr>
            <a:r>
              <a:rPr lang="en-US" dirty="0" smtClean="0"/>
              <a:t>3 Then God blessed the seventh day and sanctified it, because in it He rested from all His work which God had created and made. 4 This is the history of the heavens and the earth when they were created, in the day that the LORD God made the earth and the heavens.”</a:t>
            </a:r>
          </a:p>
          <a:p>
            <a:pPr marL="0" indent="0">
              <a:buNone/>
            </a:pPr>
            <a:endParaRPr lang="en-US" dirty="0"/>
          </a:p>
        </p:txBody>
      </p:sp>
    </p:spTree>
    <p:extLst>
      <p:ext uri="{BB962C8B-B14F-4D97-AF65-F5344CB8AC3E}">
        <p14:creationId xmlns:p14="http://schemas.microsoft.com/office/powerpoint/2010/main" val="138386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4:12 cf. James 1:1</a:t>
            </a:r>
            <a:endParaRPr lang="en-US" dirty="0"/>
          </a:p>
        </p:txBody>
      </p:sp>
      <p:sp>
        <p:nvSpPr>
          <p:cNvPr id="3" name="Content Placeholder 2"/>
          <p:cNvSpPr>
            <a:spLocks noGrp="1"/>
          </p:cNvSpPr>
          <p:nvPr>
            <p:ph idx="1"/>
          </p:nvPr>
        </p:nvSpPr>
        <p:spPr/>
        <p:txBody>
          <a:bodyPr/>
          <a:lstStyle/>
          <a:p>
            <a:pPr marL="0" indent="0">
              <a:buNone/>
            </a:pPr>
            <a:r>
              <a:rPr lang="en-US" dirty="0" smtClean="0"/>
              <a:t>12 There is one Lawgiver, who is able to save and to destroy…</a:t>
            </a:r>
          </a:p>
          <a:p>
            <a:pPr marL="0" indent="0">
              <a:buNone/>
            </a:pPr>
            <a:endParaRPr lang="en-US" dirty="0"/>
          </a:p>
          <a:p>
            <a:pPr marL="0" indent="0">
              <a:buNone/>
            </a:pPr>
            <a:r>
              <a:rPr lang="en-US" dirty="0" smtClean="0"/>
              <a:t>1 James, a bondservant of God and of the Lord Jesus Christ.</a:t>
            </a:r>
            <a:endParaRPr lang="en-US" dirty="0"/>
          </a:p>
        </p:txBody>
      </p:sp>
    </p:spTree>
    <p:extLst>
      <p:ext uri="{BB962C8B-B14F-4D97-AF65-F5344CB8AC3E}">
        <p14:creationId xmlns:p14="http://schemas.microsoft.com/office/powerpoint/2010/main" val="3408889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pPr eaLnBrk="1" hangingPunct="1"/>
            <a:endParaRPr lang="en-US" smtClean="0"/>
          </a:p>
        </p:txBody>
      </p:sp>
      <p:sp>
        <p:nvSpPr>
          <p:cNvPr id="20483" name="Rectangle 2"/>
          <p:cNvSpPr>
            <a:spLocks noGrp="1" noChangeArrowheads="1"/>
          </p:cNvSpPr>
          <p:nvPr>
            <p:ph type="body" idx="1"/>
          </p:nvPr>
        </p:nvSpPr>
        <p:spPr/>
        <p:txBody>
          <a:bodyPr/>
          <a:lstStyle/>
          <a:p>
            <a:pPr marL="628650"/>
            <a:endParaRPr lang="en-US" dirty="0" smtClean="0"/>
          </a:p>
        </p:txBody>
      </p:sp>
      <p:pic>
        <p:nvPicPr>
          <p:cNvPr id="2048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extLst>
      <p:ext uri="{BB962C8B-B14F-4D97-AF65-F5344CB8AC3E}">
        <p14:creationId xmlns:p14="http://schemas.microsoft.com/office/powerpoint/2010/main" val="386615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92163"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921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9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extLst>
      <p:ext uri="{BB962C8B-B14F-4D97-AF65-F5344CB8AC3E}">
        <p14:creationId xmlns:p14="http://schemas.microsoft.com/office/powerpoint/2010/main" val="1658926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448174"/>
            <a:ext cx="4038600" cy="5677989"/>
          </a:xfrm>
        </p:spPr>
        <p:txBody>
          <a:bodyPr>
            <a:normAutofit/>
          </a:bodyPr>
          <a:lstStyle/>
          <a:p>
            <a:pPr marL="514350" indent="-514350">
              <a:buFont typeface="+mj-lt"/>
              <a:buAutoNum type="arabicPeriod"/>
            </a:pPr>
            <a:r>
              <a:rPr lang="en-US" dirty="0" smtClean="0"/>
              <a:t>Jesus created Sabbath to be </a:t>
            </a:r>
            <a:r>
              <a:rPr lang="en-US" b="1" dirty="0" smtClean="0"/>
              <a:t>remembered</a:t>
            </a:r>
            <a:r>
              <a:rPr lang="en-US" dirty="0" smtClean="0"/>
              <a:t> (Psalm 33:6; 1 Corinthians 10:1-4; Genesis 2:1-4; James 4:12; Revelation 1:10; Exodus 20:10)</a:t>
            </a:r>
          </a:p>
        </p:txBody>
      </p:sp>
      <p:pic>
        <p:nvPicPr>
          <p:cNvPr id="5" name="Picture 2"/>
          <p:cNvPicPr>
            <a:picLocks noGrp="1" noChangeAspect="1" noChangeArrowheads="1"/>
          </p:cNvPicPr>
          <p:nvPr>
            <p:ph sz="half" idx="1"/>
          </p:nvPr>
        </p:nvPicPr>
        <p:blipFill>
          <a:blip r:embed="rId3" cstate="print"/>
          <a:srcRect l="12498" r="12498"/>
          <a:stretch>
            <a:fillRect/>
          </a:stretch>
        </p:blipFill>
        <p:spPr bwMode="auto">
          <a:xfrm>
            <a:off x="457200" y="448174"/>
            <a:ext cx="4038600" cy="5677989"/>
          </a:xfrm>
          <a:prstGeom prst="rect">
            <a:avLst/>
          </a:prstGeom>
          <a:noFill/>
          <a:ln w="9525">
            <a:noFill/>
            <a:miter lim="800000"/>
            <a:headEnd/>
            <a:tailEnd/>
          </a:ln>
        </p:spPr>
      </p:pic>
    </p:spTree>
    <p:extLst>
      <p:ext uri="{BB962C8B-B14F-4D97-AF65-F5344CB8AC3E}">
        <p14:creationId xmlns:p14="http://schemas.microsoft.com/office/powerpoint/2010/main" val="346000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223552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604189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Grp="1" noChangeArrowheads="1"/>
          </p:cNvSpPr>
          <p:nvPr>
            <p:ph type="title"/>
          </p:nvPr>
        </p:nvSpPr>
        <p:spPr>
          <a:ln/>
        </p:spPr>
        <p:txBody>
          <a:bodyPr/>
          <a:lstStyle/>
          <a:p>
            <a:endParaRPr lang="en-US"/>
          </a:p>
        </p:txBody>
      </p:sp>
      <p:sp>
        <p:nvSpPr>
          <p:cNvPr id="131074" name="Rectangle 2"/>
          <p:cNvSpPr>
            <a:spLocks noGrp="1" noChangeArrowheads="1"/>
          </p:cNvSpPr>
          <p:nvPr>
            <p:ph type="body" idx="1"/>
          </p:nvPr>
        </p:nvSpPr>
        <p:spPr>
          <a:ln/>
        </p:spPr>
        <p:txBody>
          <a:bodyPr/>
          <a:lstStyle/>
          <a:p>
            <a:pPr marL="628650"/>
            <a:endParaRPr lang="en-US" dirty="0"/>
          </a:p>
        </p:txBody>
      </p:sp>
      <p:pic>
        <p:nvPicPr>
          <p:cNvPr id="13107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314606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Grp="1" noChangeArrowheads="1"/>
          </p:cNvSpPr>
          <p:nvPr>
            <p:ph type="title"/>
          </p:nvPr>
        </p:nvSpPr>
        <p:spPr>
          <a:ln/>
        </p:spPr>
        <p:txBody>
          <a:bodyPr/>
          <a:lstStyle/>
          <a:p>
            <a:endParaRPr lang="en-US"/>
          </a:p>
        </p:txBody>
      </p:sp>
      <p:sp>
        <p:nvSpPr>
          <p:cNvPr id="133122" name="Rectangle 2"/>
          <p:cNvSpPr>
            <a:spLocks noGrp="1" noChangeArrowheads="1"/>
          </p:cNvSpPr>
          <p:nvPr>
            <p:ph type="body" idx="1"/>
          </p:nvPr>
        </p:nvSpPr>
        <p:spPr>
          <a:ln/>
        </p:spPr>
        <p:txBody>
          <a:bodyPr/>
          <a:lstStyle/>
          <a:p>
            <a:pPr marL="628650"/>
            <a:endParaRPr lang="en-US" dirty="0"/>
          </a:p>
        </p:txBody>
      </p:sp>
      <p:pic>
        <p:nvPicPr>
          <p:cNvPr id="13312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145134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a:lstStyle/>
          <a:p>
            <a:pPr eaLnBrk="1" hangingPunct="1"/>
            <a:endParaRPr lang="en-US" smtClean="0"/>
          </a:p>
        </p:txBody>
      </p:sp>
      <p:sp>
        <p:nvSpPr>
          <p:cNvPr id="15363" name="Rectangle 2"/>
          <p:cNvSpPr>
            <a:spLocks noGrp="1" noChangeArrowheads="1"/>
          </p:cNvSpPr>
          <p:nvPr>
            <p:ph type="body" idx="1"/>
          </p:nvPr>
        </p:nvSpPr>
        <p:spPr/>
        <p:txBody>
          <a:bodyPr/>
          <a:lstStyle/>
          <a:p>
            <a:pPr marL="628650"/>
            <a:endParaRPr lang="en-US" dirty="0" smtClean="0"/>
          </a:p>
        </p:txBody>
      </p:sp>
      <p:pic>
        <p:nvPicPr>
          <p:cNvPr id="1536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extLst>
      <p:ext uri="{BB962C8B-B14F-4D97-AF65-F5344CB8AC3E}">
        <p14:creationId xmlns:p14="http://schemas.microsoft.com/office/powerpoint/2010/main" val="2411247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10:31-33</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31 Then the Jews took up stones again to stone Him. 32 Jesus answered them, “Many good works I have shown you from My Father. For which of those works do you stone Me?” 33 The Jews answered Him, saying, “For a good work we do not stone You, but for blasphemy, and because You, being a Man, make Yourself God.”</a:t>
            </a:r>
            <a:endParaRPr lang="en-US" dirty="0"/>
          </a:p>
        </p:txBody>
      </p:sp>
    </p:spTree>
    <p:extLst>
      <p:ext uri="{BB962C8B-B14F-4D97-AF65-F5344CB8AC3E}">
        <p14:creationId xmlns:p14="http://schemas.microsoft.com/office/powerpoint/2010/main" val="395209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Grp="1" noChangeArrowheads="1"/>
          </p:cNvSpPr>
          <p:nvPr>
            <p:ph type="title"/>
          </p:nvPr>
        </p:nvSpPr>
        <p:spPr>
          <a:ln/>
        </p:spPr>
        <p:txBody>
          <a:bodyPr/>
          <a:lstStyle/>
          <a:p>
            <a:endParaRPr lang="en-US"/>
          </a:p>
        </p:txBody>
      </p:sp>
      <p:sp>
        <p:nvSpPr>
          <p:cNvPr id="133122" name="Rectangle 2"/>
          <p:cNvSpPr>
            <a:spLocks noGrp="1" noChangeArrowheads="1"/>
          </p:cNvSpPr>
          <p:nvPr>
            <p:ph type="body" idx="1"/>
          </p:nvPr>
        </p:nvSpPr>
        <p:spPr>
          <a:ln/>
        </p:spPr>
        <p:txBody>
          <a:bodyPr/>
          <a:lstStyle/>
          <a:p>
            <a:pPr marL="628650"/>
            <a:endParaRPr lang="en-US" dirty="0"/>
          </a:p>
        </p:txBody>
      </p:sp>
      <p:pic>
        <p:nvPicPr>
          <p:cNvPr id="13312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416634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
          <p:cNvSpPr>
            <a:spLocks noGrp="1" noChangeArrowheads="1"/>
          </p:cNvSpPr>
          <p:nvPr>
            <p:ph type="title"/>
          </p:nvPr>
        </p:nvSpPr>
        <p:spPr>
          <a:ln/>
        </p:spPr>
        <p:txBody>
          <a:bodyPr/>
          <a:lstStyle/>
          <a:p>
            <a:endParaRPr lang="en-US"/>
          </a:p>
        </p:txBody>
      </p:sp>
      <p:sp>
        <p:nvSpPr>
          <p:cNvPr id="206850" name="Rectangle 2"/>
          <p:cNvSpPr>
            <a:spLocks noGrp="1" noChangeArrowheads="1"/>
          </p:cNvSpPr>
          <p:nvPr>
            <p:ph type="body" idx="1"/>
          </p:nvPr>
        </p:nvSpPr>
        <p:spPr>
          <a:ln/>
        </p:spPr>
        <p:txBody>
          <a:bodyPr/>
          <a:lstStyle/>
          <a:p>
            <a:pPr marL="628650"/>
            <a:endParaRPr lang="en-US" dirty="0"/>
          </a:p>
        </p:txBody>
      </p:sp>
      <p:pic>
        <p:nvPicPr>
          <p:cNvPr id="20685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107020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1"/>
          <p:cNvSpPr>
            <a:spLocks noGrp="1" noChangeArrowheads="1"/>
          </p:cNvSpPr>
          <p:nvPr>
            <p:ph type="title"/>
          </p:nvPr>
        </p:nvSpPr>
        <p:spPr>
          <a:ln/>
        </p:spPr>
        <p:txBody>
          <a:bodyPr/>
          <a:lstStyle/>
          <a:p>
            <a:endParaRPr lang="en-US"/>
          </a:p>
        </p:txBody>
      </p:sp>
      <p:sp>
        <p:nvSpPr>
          <p:cNvPr id="206850" name="Rectangle 2"/>
          <p:cNvSpPr>
            <a:spLocks noGrp="1" noChangeArrowheads="1"/>
          </p:cNvSpPr>
          <p:nvPr>
            <p:ph type="body" idx="1"/>
          </p:nvPr>
        </p:nvSpPr>
        <p:spPr>
          <a:ln/>
        </p:spPr>
        <p:txBody>
          <a:bodyPr/>
          <a:lstStyle/>
          <a:p>
            <a:pPr marL="628650"/>
            <a:endParaRPr lang="en-US" dirty="0"/>
          </a:p>
        </p:txBody>
      </p:sp>
      <p:pic>
        <p:nvPicPr>
          <p:cNvPr id="20685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333046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2:20-21</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20 Blessed be the name of God forever and ever, for wisdom and might are His. 21 And He changes the times and the seasons; He removes kings and raises up kings; He gives wisdom to the wise and knowledge to those who have understanding.</a:t>
            </a:r>
            <a:endParaRPr lang="en-US" dirty="0"/>
          </a:p>
        </p:txBody>
      </p:sp>
    </p:spTree>
    <p:extLst>
      <p:ext uri="{BB962C8B-B14F-4D97-AF65-F5344CB8AC3E}">
        <p14:creationId xmlns:p14="http://schemas.microsoft.com/office/powerpoint/2010/main" val="331453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Acts 20:29-30</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29 For I know this, that after my departure savage wolves will come in among you, not sparing the flock. 30 Also from among yourselves men will rise up, speaking perverse things, to draw away the disciples after themselves. </a:t>
            </a:r>
          </a:p>
          <a:p>
            <a:pPr marL="0" indent="0">
              <a:buNone/>
            </a:pPr>
            <a:endParaRPr lang="en-US" dirty="0"/>
          </a:p>
        </p:txBody>
      </p:sp>
    </p:spTree>
    <p:extLst>
      <p:ext uri="{BB962C8B-B14F-4D97-AF65-F5344CB8AC3E}">
        <p14:creationId xmlns:p14="http://schemas.microsoft.com/office/powerpoint/2010/main" val="317598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Thessalonians 2:3</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3 Let no one deceive you by any means; for that Day will not come unless the falling away comes first, and the man of sin is revealed, the son of perdition, 4 who opposes and exalts himself above all that is called God or that is worshiped, so that he sits as God in the temple of God, showing himself that he is God.</a:t>
            </a:r>
            <a:endParaRPr lang="en-US" dirty="0"/>
          </a:p>
        </p:txBody>
      </p:sp>
    </p:spTree>
    <p:extLst>
      <p:ext uri="{BB962C8B-B14F-4D97-AF65-F5344CB8AC3E}">
        <p14:creationId xmlns:p14="http://schemas.microsoft.com/office/powerpoint/2010/main" val="69716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Thessalonians 2:3</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3 Let no one deceive you by any means; for that Day will not come unless the falling away comes first, and the man of sin is revealed, the son of perdition, 4 who opposes and exalts himself above all that is called God or that is worshiped, so that he sits as God in the temple of God, showing himself that he is God.</a:t>
            </a:r>
            <a:endParaRPr lang="en-US" dirty="0"/>
          </a:p>
        </p:txBody>
      </p:sp>
    </p:spTree>
    <p:extLst>
      <p:ext uri="{BB962C8B-B14F-4D97-AF65-F5344CB8AC3E}">
        <p14:creationId xmlns:p14="http://schemas.microsoft.com/office/powerpoint/2010/main" val="297103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Thessalonians 2:3</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3 Let no one deceive you by any means; for that Day will not come unless the falling away comes first, and the man of sin is revealed, the son of perdition, 4 who opposes and exalts himself above all that is called God or that is worshiped, so that he sits as God in the temple of God, showing himself that he is God.</a:t>
            </a:r>
            <a:endParaRPr lang="en-US" dirty="0"/>
          </a:p>
        </p:txBody>
      </p:sp>
    </p:spTree>
    <p:extLst>
      <p:ext uri="{BB962C8B-B14F-4D97-AF65-F5344CB8AC3E}">
        <p14:creationId xmlns:p14="http://schemas.microsoft.com/office/powerpoint/2010/main" val="182607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448174"/>
            <a:ext cx="4038600" cy="5677989"/>
          </a:xfrm>
        </p:spPr>
        <p:txBody>
          <a:bodyPr>
            <a:normAutofit fontScale="92500"/>
          </a:bodyPr>
          <a:lstStyle/>
          <a:p>
            <a:pPr marL="514350" indent="-514350">
              <a:buFont typeface="+mj-lt"/>
              <a:buAutoNum type="arabicPeriod"/>
            </a:pPr>
            <a:r>
              <a:rPr lang="en-US" dirty="0" smtClean="0"/>
              <a:t>Jesus created Sabbath to be </a:t>
            </a:r>
            <a:r>
              <a:rPr lang="en-US" b="1" dirty="0" smtClean="0"/>
              <a:t>remembered</a:t>
            </a:r>
            <a:r>
              <a:rPr lang="en-US" dirty="0" smtClean="0"/>
              <a:t> (Psalm 33:6; 1 Corinthians 10:1-4; Genesis 2:1-4; James 4:12; Revelation 1:10; Exodus 20:10)</a:t>
            </a:r>
          </a:p>
          <a:p>
            <a:pPr marL="514350" indent="-514350">
              <a:buFont typeface="+mj-lt"/>
              <a:buAutoNum type="arabicPeriod"/>
            </a:pPr>
            <a:r>
              <a:rPr lang="en-US" dirty="0" smtClean="0"/>
              <a:t>God warned us that Sabbath would be </a:t>
            </a:r>
            <a:r>
              <a:rPr lang="en-US" b="1" dirty="0" smtClean="0"/>
              <a:t>reviled</a:t>
            </a:r>
            <a:r>
              <a:rPr lang="en-US" dirty="0" smtClean="0"/>
              <a:t> (Daniel 7:25; Daniel 2:20-21; John 10:31-33; Acts 20:28-30; 2 Thessalonians 2:3; John 17:12)</a:t>
            </a:r>
          </a:p>
        </p:txBody>
      </p:sp>
      <p:pic>
        <p:nvPicPr>
          <p:cNvPr id="5" name="Picture 2"/>
          <p:cNvPicPr>
            <a:picLocks noGrp="1" noChangeAspect="1" noChangeArrowheads="1"/>
          </p:cNvPicPr>
          <p:nvPr>
            <p:ph sz="half" idx="1"/>
          </p:nvPr>
        </p:nvPicPr>
        <p:blipFill>
          <a:blip r:embed="rId3" cstate="print"/>
          <a:srcRect l="12498" r="12498"/>
          <a:stretch>
            <a:fillRect/>
          </a:stretch>
        </p:blipFill>
        <p:spPr bwMode="auto">
          <a:xfrm>
            <a:off x="457200" y="448174"/>
            <a:ext cx="4038600" cy="5677989"/>
          </a:xfrm>
          <a:prstGeom prst="rect">
            <a:avLst/>
          </a:prstGeom>
          <a:noFill/>
          <a:ln w="9525">
            <a:noFill/>
            <a:miter lim="800000"/>
            <a:headEnd/>
            <a:tailEnd/>
          </a:ln>
        </p:spPr>
      </p:pic>
    </p:spTree>
    <p:extLst>
      <p:ext uri="{BB962C8B-B14F-4D97-AF65-F5344CB8AC3E}">
        <p14:creationId xmlns:p14="http://schemas.microsoft.com/office/powerpoint/2010/main" val="2786430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pPr eaLnBrk="1" hangingPunct="1"/>
            <a:endParaRPr lang="en-US" smtClean="0"/>
          </a:p>
        </p:txBody>
      </p:sp>
      <p:sp>
        <p:nvSpPr>
          <p:cNvPr id="16387" name="Rectangle 2"/>
          <p:cNvSpPr>
            <a:spLocks noGrp="1" noChangeArrowheads="1"/>
          </p:cNvSpPr>
          <p:nvPr>
            <p:ph type="body" idx="1"/>
          </p:nvPr>
        </p:nvSpPr>
        <p:spPr/>
        <p:txBody>
          <a:bodyPr/>
          <a:lstStyle/>
          <a:p>
            <a:pPr marL="628650"/>
            <a:endParaRPr lang="en-US" dirty="0" smtClean="0"/>
          </a:p>
        </p:txBody>
      </p:sp>
      <p:pic>
        <p:nvPicPr>
          <p:cNvPr id="16388"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extLst>
      <p:ext uri="{BB962C8B-B14F-4D97-AF65-F5344CB8AC3E}">
        <p14:creationId xmlns:p14="http://schemas.microsoft.com/office/powerpoint/2010/main" val="87278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noChangeArrowheads="1"/>
          </p:cNvSpPr>
          <p:nvPr>
            <p:ph type="title"/>
          </p:nvPr>
        </p:nvSpPr>
        <p:spPr>
          <a:ln/>
        </p:spPr>
        <p:txBody>
          <a:bodyPr/>
          <a:lstStyle/>
          <a:p>
            <a:endParaRPr lang="en-US"/>
          </a:p>
        </p:txBody>
      </p:sp>
      <p:sp>
        <p:nvSpPr>
          <p:cNvPr id="120834" name="Rectangle 2"/>
          <p:cNvSpPr>
            <a:spLocks noGrp="1" noChangeArrowheads="1"/>
          </p:cNvSpPr>
          <p:nvPr>
            <p:ph type="body" idx="1"/>
          </p:nvPr>
        </p:nvSpPr>
        <p:spPr>
          <a:ln/>
        </p:spPr>
        <p:txBody>
          <a:bodyPr/>
          <a:lstStyle/>
          <a:p>
            <a:pPr marL="628650"/>
            <a:endParaRPr lang="en-US" dirty="0"/>
          </a:p>
        </p:txBody>
      </p:sp>
      <p:pic>
        <p:nvPicPr>
          <p:cNvPr id="12083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1949651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Grp="1" noChangeArrowheads="1"/>
          </p:cNvSpPr>
          <p:nvPr>
            <p:ph type="title"/>
          </p:nvPr>
        </p:nvSpPr>
        <p:spPr>
          <a:ln/>
        </p:spPr>
        <p:txBody>
          <a:bodyPr/>
          <a:lstStyle/>
          <a:p>
            <a:endParaRPr lang="en-US"/>
          </a:p>
        </p:txBody>
      </p:sp>
      <p:sp>
        <p:nvSpPr>
          <p:cNvPr id="122882" name="Rectangle 2"/>
          <p:cNvSpPr>
            <a:spLocks noGrp="1" noChangeArrowheads="1"/>
          </p:cNvSpPr>
          <p:nvPr>
            <p:ph type="body" idx="1"/>
          </p:nvPr>
        </p:nvSpPr>
        <p:spPr>
          <a:ln/>
        </p:spPr>
        <p:txBody>
          <a:bodyPr/>
          <a:lstStyle/>
          <a:p>
            <a:pPr marL="628650"/>
            <a:endParaRPr lang="en-US" dirty="0"/>
          </a:p>
        </p:txBody>
      </p:sp>
      <p:pic>
        <p:nvPicPr>
          <p:cNvPr id="12288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1442639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Grp="1" noChangeArrowheads="1"/>
          </p:cNvSpPr>
          <p:nvPr>
            <p:ph type="title"/>
          </p:nvPr>
        </p:nvSpPr>
        <p:spPr>
          <a:ln/>
        </p:spPr>
        <p:txBody>
          <a:bodyPr/>
          <a:lstStyle/>
          <a:p>
            <a:endParaRPr lang="en-US"/>
          </a:p>
        </p:txBody>
      </p:sp>
      <p:sp>
        <p:nvSpPr>
          <p:cNvPr id="124930" name="Rectangle 2"/>
          <p:cNvSpPr>
            <a:spLocks noGrp="1" noChangeArrowheads="1"/>
          </p:cNvSpPr>
          <p:nvPr>
            <p:ph type="body" idx="1"/>
          </p:nvPr>
        </p:nvSpPr>
        <p:spPr>
          <a:ln/>
        </p:spPr>
        <p:txBody>
          <a:bodyPr/>
          <a:lstStyle/>
          <a:p>
            <a:pPr marL="628650"/>
            <a:endParaRPr lang="en-US" dirty="0"/>
          </a:p>
        </p:txBody>
      </p:sp>
      <p:pic>
        <p:nvPicPr>
          <p:cNvPr id="12493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33600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Grp="1" noChangeArrowheads="1"/>
          </p:cNvSpPr>
          <p:nvPr>
            <p:ph type="title"/>
          </p:nvPr>
        </p:nvSpPr>
        <p:spPr>
          <a:ln/>
        </p:spPr>
        <p:txBody>
          <a:bodyPr/>
          <a:lstStyle/>
          <a:p>
            <a:endParaRPr lang="en-US"/>
          </a:p>
        </p:txBody>
      </p:sp>
      <p:sp>
        <p:nvSpPr>
          <p:cNvPr id="126978" name="Rectangle 2"/>
          <p:cNvSpPr>
            <a:spLocks noGrp="1" noChangeArrowheads="1"/>
          </p:cNvSpPr>
          <p:nvPr>
            <p:ph type="body" idx="1"/>
          </p:nvPr>
        </p:nvSpPr>
        <p:spPr>
          <a:ln/>
        </p:spPr>
        <p:txBody>
          <a:bodyPr/>
          <a:lstStyle/>
          <a:p>
            <a:pPr marL="628650"/>
            <a:endParaRPr lang="en-US" dirty="0"/>
          </a:p>
        </p:txBody>
      </p:sp>
      <p:pic>
        <p:nvPicPr>
          <p:cNvPr id="126979"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241135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Grp="1" noChangeArrowheads="1"/>
          </p:cNvSpPr>
          <p:nvPr>
            <p:ph type="title"/>
          </p:nvPr>
        </p:nvSpPr>
        <p:spPr>
          <a:ln/>
        </p:spPr>
        <p:txBody>
          <a:bodyPr/>
          <a:lstStyle/>
          <a:p>
            <a:endParaRPr lang="en-US"/>
          </a:p>
        </p:txBody>
      </p:sp>
      <p:sp>
        <p:nvSpPr>
          <p:cNvPr id="129026" name="Rectangle 2"/>
          <p:cNvSpPr>
            <a:spLocks noGrp="1" noChangeArrowheads="1"/>
          </p:cNvSpPr>
          <p:nvPr>
            <p:ph type="body" idx="1"/>
          </p:nvPr>
        </p:nvSpPr>
        <p:spPr>
          <a:ln/>
        </p:spPr>
        <p:txBody>
          <a:bodyPr/>
          <a:lstStyle/>
          <a:p>
            <a:pPr marL="628650"/>
            <a:endParaRPr lang="en-US" dirty="0"/>
          </a:p>
        </p:txBody>
      </p:sp>
      <p:pic>
        <p:nvPicPr>
          <p:cNvPr id="12902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177893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Grp="1" noChangeArrowheads="1"/>
          </p:cNvSpPr>
          <p:nvPr>
            <p:ph type="title"/>
          </p:nvPr>
        </p:nvSpPr>
        <p:spPr>
          <a:ln/>
        </p:spPr>
        <p:txBody>
          <a:bodyPr/>
          <a:lstStyle/>
          <a:p>
            <a:endParaRPr lang="en-US"/>
          </a:p>
        </p:txBody>
      </p:sp>
      <p:sp>
        <p:nvSpPr>
          <p:cNvPr id="137218" name="Rectangle 2"/>
          <p:cNvSpPr>
            <a:spLocks noGrp="1" noChangeArrowheads="1"/>
          </p:cNvSpPr>
          <p:nvPr>
            <p:ph type="body" idx="1"/>
          </p:nvPr>
        </p:nvSpPr>
        <p:spPr>
          <a:ln/>
        </p:spPr>
        <p:txBody>
          <a:bodyPr/>
          <a:lstStyle/>
          <a:p>
            <a:pPr marL="628650"/>
            <a:endParaRPr lang="en-US" dirty="0"/>
          </a:p>
        </p:txBody>
      </p:sp>
      <p:pic>
        <p:nvPicPr>
          <p:cNvPr id="137219"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257482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Grp="1" noChangeArrowheads="1"/>
          </p:cNvSpPr>
          <p:nvPr>
            <p:ph type="title"/>
          </p:nvPr>
        </p:nvSpPr>
        <p:spPr>
          <a:ln/>
        </p:spPr>
        <p:txBody>
          <a:bodyPr/>
          <a:lstStyle/>
          <a:p>
            <a:endParaRPr lang="en-US"/>
          </a:p>
        </p:txBody>
      </p:sp>
      <p:sp>
        <p:nvSpPr>
          <p:cNvPr id="139266" name="Rectangle 2"/>
          <p:cNvSpPr>
            <a:spLocks noGrp="1" noChangeArrowheads="1"/>
          </p:cNvSpPr>
          <p:nvPr>
            <p:ph type="body" idx="1"/>
          </p:nvPr>
        </p:nvSpPr>
        <p:spPr>
          <a:ln/>
        </p:spPr>
        <p:txBody>
          <a:bodyPr/>
          <a:lstStyle/>
          <a:p>
            <a:pPr marL="628650"/>
            <a:endParaRPr lang="en-US" dirty="0"/>
          </a:p>
        </p:txBody>
      </p:sp>
      <p:pic>
        <p:nvPicPr>
          <p:cNvPr id="13926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370655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Grp="1" noChangeArrowheads="1"/>
          </p:cNvSpPr>
          <p:nvPr>
            <p:ph type="title"/>
          </p:nvPr>
        </p:nvSpPr>
        <p:spPr>
          <a:ln/>
        </p:spPr>
        <p:txBody>
          <a:bodyPr/>
          <a:lstStyle/>
          <a:p>
            <a:endParaRPr lang="en-US"/>
          </a:p>
        </p:txBody>
      </p:sp>
      <p:sp>
        <p:nvSpPr>
          <p:cNvPr id="149506" name="Rectangle 2"/>
          <p:cNvSpPr>
            <a:spLocks noGrp="1" noChangeArrowheads="1"/>
          </p:cNvSpPr>
          <p:nvPr>
            <p:ph type="body" idx="1"/>
          </p:nvPr>
        </p:nvSpPr>
        <p:spPr>
          <a:ln/>
        </p:spPr>
        <p:txBody>
          <a:bodyPr/>
          <a:lstStyle/>
          <a:p>
            <a:pPr marL="628650"/>
            <a:endParaRPr lang="en-US" dirty="0"/>
          </a:p>
        </p:txBody>
      </p:sp>
      <p:pic>
        <p:nvPicPr>
          <p:cNvPr id="14950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2657520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noGrp="1" noChangeArrowheads="1"/>
          </p:cNvSpPr>
          <p:nvPr>
            <p:ph type="title"/>
          </p:nvPr>
        </p:nvSpPr>
        <p:spPr>
          <a:ln/>
        </p:spPr>
        <p:txBody>
          <a:bodyPr/>
          <a:lstStyle/>
          <a:p>
            <a:endParaRPr lang="en-US"/>
          </a:p>
        </p:txBody>
      </p:sp>
      <p:sp>
        <p:nvSpPr>
          <p:cNvPr id="157698" name="Rectangle 2"/>
          <p:cNvSpPr>
            <a:spLocks noGrp="1" noChangeArrowheads="1"/>
          </p:cNvSpPr>
          <p:nvPr>
            <p:ph type="body" idx="1"/>
          </p:nvPr>
        </p:nvSpPr>
        <p:spPr>
          <a:ln/>
        </p:spPr>
        <p:txBody>
          <a:bodyPr/>
          <a:lstStyle/>
          <a:p>
            <a:pPr marL="628650"/>
            <a:endParaRPr lang="en-US" dirty="0"/>
          </a:p>
        </p:txBody>
      </p:sp>
      <p:pic>
        <p:nvPicPr>
          <p:cNvPr id="157699"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393685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Grp="1" noChangeArrowheads="1"/>
          </p:cNvSpPr>
          <p:nvPr>
            <p:ph type="title"/>
          </p:nvPr>
        </p:nvSpPr>
        <p:spPr>
          <a:ln/>
        </p:spPr>
        <p:txBody>
          <a:bodyPr/>
          <a:lstStyle/>
          <a:p>
            <a:endParaRPr lang="en-US"/>
          </a:p>
        </p:txBody>
      </p:sp>
      <p:sp>
        <p:nvSpPr>
          <p:cNvPr id="159746" name="Rectangle 2"/>
          <p:cNvSpPr>
            <a:spLocks noGrp="1" noChangeArrowheads="1"/>
          </p:cNvSpPr>
          <p:nvPr>
            <p:ph type="body" idx="1"/>
          </p:nvPr>
        </p:nvSpPr>
        <p:spPr>
          <a:ln/>
        </p:spPr>
        <p:txBody>
          <a:bodyPr/>
          <a:lstStyle/>
          <a:p>
            <a:pPr marL="628650"/>
            <a:endParaRPr lang="en-US" dirty="0"/>
          </a:p>
        </p:txBody>
      </p:sp>
      <p:pic>
        <p:nvPicPr>
          <p:cNvPr id="15974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427265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Grp="1" noChangeArrowheads="1"/>
          </p:cNvSpPr>
          <p:nvPr>
            <p:ph type="title"/>
          </p:nvPr>
        </p:nvSpPr>
        <p:spPr>
          <a:ln/>
        </p:spPr>
        <p:txBody>
          <a:bodyPr/>
          <a:lstStyle/>
          <a:p>
            <a:endParaRPr lang="en-US"/>
          </a:p>
        </p:txBody>
      </p:sp>
      <p:sp>
        <p:nvSpPr>
          <p:cNvPr id="182274" name="Rectangle 2"/>
          <p:cNvSpPr>
            <a:spLocks noGrp="1" noChangeArrowheads="1"/>
          </p:cNvSpPr>
          <p:nvPr>
            <p:ph type="body" idx="1"/>
          </p:nvPr>
        </p:nvSpPr>
        <p:spPr>
          <a:ln/>
        </p:spPr>
        <p:txBody>
          <a:bodyPr/>
          <a:lstStyle/>
          <a:p>
            <a:pPr marL="628650"/>
            <a:endParaRPr lang="en-US" dirty="0"/>
          </a:p>
        </p:txBody>
      </p:sp>
      <p:pic>
        <p:nvPicPr>
          <p:cNvPr id="18227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297169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p:cNvSpPr>
            <a:spLocks noGrp="1" noChangeArrowheads="1"/>
          </p:cNvSpPr>
          <p:nvPr>
            <p:ph type="title"/>
          </p:nvPr>
        </p:nvSpPr>
        <p:spPr>
          <a:ln/>
        </p:spPr>
        <p:txBody>
          <a:bodyPr/>
          <a:lstStyle/>
          <a:p>
            <a:endParaRPr lang="en-US"/>
          </a:p>
        </p:txBody>
      </p:sp>
      <p:sp>
        <p:nvSpPr>
          <p:cNvPr id="161794" name="Rectangle 2"/>
          <p:cNvSpPr>
            <a:spLocks noGrp="1" noChangeArrowheads="1"/>
          </p:cNvSpPr>
          <p:nvPr>
            <p:ph type="body" idx="1"/>
          </p:nvPr>
        </p:nvSpPr>
        <p:spPr>
          <a:ln/>
        </p:spPr>
        <p:txBody>
          <a:bodyPr/>
          <a:lstStyle/>
          <a:p>
            <a:pPr marL="628650"/>
            <a:endParaRPr lang="en-US" dirty="0"/>
          </a:p>
        </p:txBody>
      </p:sp>
      <p:pic>
        <p:nvPicPr>
          <p:cNvPr id="16179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302969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
          <p:cNvSpPr>
            <a:spLocks noGrp="1" noChangeArrowheads="1"/>
          </p:cNvSpPr>
          <p:nvPr>
            <p:ph type="title"/>
          </p:nvPr>
        </p:nvSpPr>
        <p:spPr>
          <a:ln/>
        </p:spPr>
        <p:txBody>
          <a:bodyPr/>
          <a:lstStyle/>
          <a:p>
            <a:endParaRPr lang="en-US"/>
          </a:p>
        </p:txBody>
      </p:sp>
      <p:sp>
        <p:nvSpPr>
          <p:cNvPr id="163842" name="Rectangle 2"/>
          <p:cNvSpPr>
            <a:spLocks noGrp="1" noChangeArrowheads="1"/>
          </p:cNvSpPr>
          <p:nvPr>
            <p:ph type="body" idx="1"/>
          </p:nvPr>
        </p:nvSpPr>
        <p:spPr>
          <a:ln/>
        </p:spPr>
        <p:txBody>
          <a:bodyPr/>
          <a:lstStyle/>
          <a:p>
            <a:pPr marL="628650"/>
            <a:endParaRPr lang="en-US" dirty="0"/>
          </a:p>
        </p:txBody>
      </p:sp>
      <p:pic>
        <p:nvPicPr>
          <p:cNvPr id="16384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173218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134147"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134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5405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Century</a:t>
            </a:r>
            <a:endParaRPr lang="en-US" dirty="0"/>
          </a:p>
        </p:txBody>
      </p:sp>
      <p:sp>
        <p:nvSpPr>
          <p:cNvPr id="3" name="Content Placeholder 2"/>
          <p:cNvSpPr>
            <a:spLocks noGrp="1"/>
          </p:cNvSpPr>
          <p:nvPr>
            <p:ph idx="1"/>
          </p:nvPr>
        </p:nvSpPr>
        <p:spPr/>
        <p:txBody>
          <a:bodyPr/>
          <a:lstStyle/>
          <a:p>
            <a:pPr marL="0" indent="0">
              <a:buNone/>
            </a:pPr>
            <a:r>
              <a:rPr lang="en-US" dirty="0" smtClean="0"/>
              <a:t>There is not any city of the Grecians, nor any of the barbarians, nor any nation whatsoever, whither our custom of resting on the seventh day hath not come! – Josephus</a:t>
            </a:r>
          </a:p>
        </p:txBody>
      </p:sp>
    </p:spTree>
    <p:extLst>
      <p:ext uri="{BB962C8B-B14F-4D97-AF65-F5344CB8AC3E}">
        <p14:creationId xmlns:p14="http://schemas.microsoft.com/office/powerpoint/2010/main" val="180095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Century</a:t>
            </a:r>
            <a:endParaRPr lang="en-US" dirty="0"/>
          </a:p>
        </p:txBody>
      </p:sp>
      <p:sp>
        <p:nvSpPr>
          <p:cNvPr id="3" name="Content Placeholder 2"/>
          <p:cNvSpPr>
            <a:spLocks noGrp="1"/>
          </p:cNvSpPr>
          <p:nvPr>
            <p:ph idx="1"/>
          </p:nvPr>
        </p:nvSpPr>
        <p:spPr/>
        <p:txBody>
          <a:bodyPr/>
          <a:lstStyle/>
          <a:p>
            <a:pPr marL="0" indent="0">
              <a:buNone/>
            </a:pPr>
            <a:r>
              <a:rPr lang="en-US" dirty="0" smtClean="0"/>
              <a:t>The Sabbath was a strong tie which united them with the life of the whole people, and in keeping the Sabbath holy they followed not only the example but also the command of Jesus.             – </a:t>
            </a:r>
            <a:r>
              <a:rPr lang="en-US" i="1" dirty="0" smtClean="0"/>
              <a:t>Geschichte des </a:t>
            </a:r>
            <a:r>
              <a:rPr lang="en-US" i="1" dirty="0" err="1" smtClean="0"/>
              <a:t>Sonntags</a:t>
            </a:r>
            <a:r>
              <a:rPr lang="en-US" dirty="0" smtClean="0"/>
              <a:t>, pp.13-14</a:t>
            </a:r>
          </a:p>
        </p:txBody>
      </p:sp>
    </p:spTree>
    <p:extLst>
      <p:ext uri="{BB962C8B-B14F-4D97-AF65-F5344CB8AC3E}">
        <p14:creationId xmlns:p14="http://schemas.microsoft.com/office/powerpoint/2010/main" val="3810060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Century</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err="1" smtClean="0"/>
              <a:t>Kishan</a:t>
            </a:r>
            <a:r>
              <a:rPr lang="en-US" dirty="0" smtClean="0"/>
              <a:t> Dynasty of North India called a council of Buddhist priests at </a:t>
            </a:r>
            <a:r>
              <a:rPr lang="en-US" dirty="0" err="1" smtClean="0"/>
              <a:t>Vaisalia</a:t>
            </a:r>
            <a:r>
              <a:rPr lang="en-US" dirty="0" smtClean="0"/>
              <a:t> to bring uniformity among the Buddhist monks on the observance of the weekly Sabbath. Some had been so impressed by the writings of the Old Testament that they had begun to keep the Sabbath. – Lloyd, </a:t>
            </a:r>
            <a:r>
              <a:rPr lang="en-US" i="1" dirty="0" smtClean="0"/>
              <a:t>The Creed of Half Japan</a:t>
            </a:r>
            <a:r>
              <a:rPr lang="en-US" dirty="0" smtClean="0"/>
              <a:t>, p.23</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Century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ancient Christians were very careful in the observation of Saturday, or the seventh day…It is plain that all Oriental churches, and the greatest part of the world, observed the Sabbath as a festival. </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Century (continued)</a:t>
            </a:r>
            <a:endParaRPr lang="en-US" dirty="0"/>
          </a:p>
        </p:txBody>
      </p:sp>
      <p:sp>
        <p:nvSpPr>
          <p:cNvPr id="3" name="Content Placeholder 2"/>
          <p:cNvSpPr>
            <a:spLocks noGrp="1"/>
          </p:cNvSpPr>
          <p:nvPr>
            <p:ph idx="1"/>
          </p:nvPr>
        </p:nvSpPr>
        <p:spPr/>
        <p:txBody>
          <a:bodyPr/>
          <a:lstStyle/>
          <a:p>
            <a:pPr marL="0" indent="0">
              <a:buNone/>
            </a:pPr>
            <a:r>
              <a:rPr lang="en-US" dirty="0" smtClean="0"/>
              <a:t>Athanasius likewise tells us that they held religious assemblies on the Sabbath, not because they were infected with Judaism, but to worship Jesus, the Lord of the Sabbath, </a:t>
            </a:r>
            <a:r>
              <a:rPr lang="en-US" dirty="0" err="1" smtClean="0"/>
              <a:t>Epiphanius</a:t>
            </a:r>
            <a:r>
              <a:rPr lang="en-US" dirty="0" smtClean="0"/>
              <a:t> says the same. – Antiquities of the Christian Church, </a:t>
            </a:r>
            <a:r>
              <a:rPr lang="en-US" dirty="0" err="1" smtClean="0"/>
              <a:t>Vol.II</a:t>
            </a:r>
            <a:r>
              <a:rPr lang="en-US" dirty="0" smtClean="0"/>
              <a:t>, Book XX, chap.3, Sec.1, 66.1137, 1138</a:t>
            </a:r>
          </a:p>
          <a:p>
            <a:pPr marL="0" indent="0">
              <a:buNone/>
            </a:pPr>
            <a:endParaRPr lang="en-US" dirty="0"/>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Fifth Century</a:t>
            </a:r>
            <a:endParaRPr lang="en-US" dirty="0"/>
          </a:p>
        </p:txBody>
      </p:sp>
      <p:sp>
        <p:nvSpPr>
          <p:cNvPr id="3" name="Content Placeholder 2"/>
          <p:cNvSpPr>
            <a:spLocks noGrp="1"/>
          </p:cNvSpPr>
          <p:nvPr>
            <p:ph idx="1"/>
          </p:nvPr>
        </p:nvSpPr>
        <p:spPr/>
        <p:txBody>
          <a:bodyPr/>
          <a:lstStyle/>
          <a:p>
            <a:pPr marL="0" indent="0">
              <a:buNone/>
            </a:pPr>
            <a:r>
              <a:rPr lang="en-US" dirty="0" smtClean="0"/>
              <a:t>Augustine deplored the fact that in two neighboring churches in Africa one observers the seventh-day Sabbath, another fasted on it.</a:t>
            </a:r>
          </a:p>
          <a:p>
            <a:pPr marL="0" indent="0">
              <a:buNone/>
            </a:pPr>
            <a:r>
              <a:rPr lang="en-US" dirty="0" smtClean="0"/>
              <a:t> – Dr. Peter </a:t>
            </a:r>
            <a:r>
              <a:rPr lang="en-US" dirty="0" err="1" smtClean="0"/>
              <a:t>Heylyn</a:t>
            </a:r>
            <a:r>
              <a:rPr lang="en-US" dirty="0" smtClean="0"/>
              <a:t>, </a:t>
            </a:r>
            <a:r>
              <a:rPr lang="en-US" i="1" dirty="0" smtClean="0"/>
              <a:t>The History of the Sabbath</a:t>
            </a:r>
            <a:r>
              <a:rPr lang="en-US" dirty="0" smtClean="0"/>
              <a:t>, p.416.</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Sixth Century</a:t>
            </a:r>
            <a:endParaRPr lang="en-US" dirty="0"/>
          </a:p>
        </p:txBody>
      </p:sp>
      <p:sp>
        <p:nvSpPr>
          <p:cNvPr id="3" name="Content Placeholder 2"/>
          <p:cNvSpPr>
            <a:spLocks noGrp="1"/>
          </p:cNvSpPr>
          <p:nvPr>
            <p:ph idx="1"/>
          </p:nvPr>
        </p:nvSpPr>
        <p:spPr/>
        <p:txBody>
          <a:bodyPr/>
          <a:lstStyle/>
          <a:p>
            <a:pPr marL="0" indent="0">
              <a:buNone/>
            </a:pPr>
            <a:r>
              <a:rPr lang="en-US" dirty="0" smtClean="0"/>
              <a:t>Having continued his labors in Scotland for 34 years, he [Columba converted by Patrick] clearly and openly foretold his death, and on Saturday, the ninth of June, said to his disciple </a:t>
            </a:r>
            <a:r>
              <a:rPr lang="en-US" dirty="0" err="1" smtClean="0"/>
              <a:t>Diermitt</a:t>
            </a:r>
            <a:r>
              <a:rPr lang="en-US" dirty="0" smtClean="0"/>
              <a:t>: ‘This is the day called the Sabbath, that is, the day of rest, and such will it be for me; for it will put an end to my labors.’ – Dr. Leslie </a:t>
            </a:r>
            <a:r>
              <a:rPr lang="en-US" dirty="0" err="1" smtClean="0"/>
              <a:t>Hardinge</a:t>
            </a:r>
            <a:r>
              <a:rPr lang="en-US" dirty="0" smtClean="0"/>
              <a:t>, </a:t>
            </a:r>
            <a:r>
              <a:rPr lang="en-US" i="1" dirty="0" smtClean="0"/>
              <a:t>The Celtic Church in Britain</a:t>
            </a:r>
            <a:r>
              <a:rPr lang="en-US" dirty="0" smtClean="0"/>
              <a:t>, 1972, pp.80-89</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pPr eaLnBrk="1" hangingPunct="1"/>
            <a:endParaRPr lang="en-US" smtClean="0"/>
          </a:p>
        </p:txBody>
      </p:sp>
      <p:sp>
        <p:nvSpPr>
          <p:cNvPr id="20483" name="Rectangle 2"/>
          <p:cNvSpPr>
            <a:spLocks noGrp="1" noChangeArrowheads="1"/>
          </p:cNvSpPr>
          <p:nvPr>
            <p:ph type="body" idx="1"/>
          </p:nvPr>
        </p:nvSpPr>
        <p:spPr/>
        <p:txBody>
          <a:bodyPr/>
          <a:lstStyle/>
          <a:p>
            <a:pPr marL="628650"/>
            <a:endParaRPr lang="en-US" dirty="0" smtClean="0"/>
          </a:p>
        </p:txBody>
      </p:sp>
      <p:pic>
        <p:nvPicPr>
          <p:cNvPr id="2048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extLst>
      <p:ext uri="{BB962C8B-B14F-4D97-AF65-F5344CB8AC3E}">
        <p14:creationId xmlns:p14="http://schemas.microsoft.com/office/powerpoint/2010/main" val="416911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Seventh Century</a:t>
            </a:r>
            <a:endParaRPr lang="en-US" dirty="0"/>
          </a:p>
        </p:txBody>
      </p:sp>
      <p:sp>
        <p:nvSpPr>
          <p:cNvPr id="3" name="Content Placeholder 2"/>
          <p:cNvSpPr>
            <a:spLocks noGrp="1"/>
          </p:cNvSpPr>
          <p:nvPr>
            <p:ph idx="1"/>
          </p:nvPr>
        </p:nvSpPr>
        <p:spPr/>
        <p:txBody>
          <a:bodyPr/>
          <a:lstStyle/>
          <a:p>
            <a:pPr marL="0" indent="0">
              <a:buNone/>
            </a:pPr>
            <a:r>
              <a:rPr lang="en-US" dirty="0" smtClean="0"/>
              <a:t>The Celts used a Latin Bible unlike the Vulgate and kept Saturday as a day of rest, with special religious services on Sunday. – Flick, </a:t>
            </a:r>
            <a:r>
              <a:rPr lang="en-US" i="1" dirty="0" smtClean="0"/>
              <a:t>The Rise of the Medieval Church</a:t>
            </a:r>
            <a:r>
              <a:rPr lang="en-US" dirty="0" smtClean="0"/>
              <a:t>, p.237</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Eighth Century</a:t>
            </a:r>
            <a:endParaRPr lang="en-US" dirty="0"/>
          </a:p>
        </p:txBody>
      </p:sp>
      <p:sp>
        <p:nvSpPr>
          <p:cNvPr id="3" name="Content Placeholder 2"/>
          <p:cNvSpPr>
            <a:spLocks noGrp="1"/>
          </p:cNvSpPr>
          <p:nvPr>
            <p:ph idx="1"/>
          </p:nvPr>
        </p:nvSpPr>
        <p:spPr/>
        <p:txBody>
          <a:bodyPr/>
          <a:lstStyle/>
          <a:p>
            <a:pPr marL="0" indent="0">
              <a:buNone/>
            </a:pPr>
            <a:r>
              <a:rPr lang="en-US" dirty="0" smtClean="0"/>
              <a:t>On the seventh day we offer sacrifices, after having purified our hearts, and received absolution for our sins. This religion, so perfect and so excellent, is difficult to name, but it enlightens its brilliant precepts. – </a:t>
            </a:r>
            <a:r>
              <a:rPr lang="en-US" dirty="0" err="1" smtClean="0"/>
              <a:t>M.l’Abbe</a:t>
            </a:r>
            <a:r>
              <a:rPr lang="en-US" dirty="0" smtClean="0"/>
              <a:t> </a:t>
            </a:r>
            <a:r>
              <a:rPr lang="en-US" dirty="0" err="1" smtClean="0"/>
              <a:t>Huc</a:t>
            </a:r>
            <a:r>
              <a:rPr lang="en-US" dirty="0" smtClean="0"/>
              <a:t>.,  </a:t>
            </a:r>
            <a:r>
              <a:rPr lang="en-US" i="1" dirty="0" smtClean="0"/>
              <a:t>Christianity in China</a:t>
            </a:r>
            <a:r>
              <a:rPr lang="en-US" dirty="0" smtClean="0"/>
              <a:t>, </a:t>
            </a:r>
            <a:r>
              <a:rPr lang="en-US" dirty="0" err="1" smtClean="0"/>
              <a:t>Vol</a:t>
            </a:r>
            <a:r>
              <a:rPr lang="en-US" dirty="0" smtClean="0"/>
              <a:t> I, ch.2, pp.48-49</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Ninth Century</a:t>
            </a:r>
            <a:endParaRPr lang="en-US" dirty="0"/>
          </a:p>
        </p:txBody>
      </p:sp>
      <p:sp>
        <p:nvSpPr>
          <p:cNvPr id="3" name="Content Placeholder 2"/>
          <p:cNvSpPr>
            <a:spLocks noGrp="1"/>
          </p:cNvSpPr>
          <p:nvPr>
            <p:ph idx="1"/>
          </p:nvPr>
        </p:nvSpPr>
        <p:spPr/>
        <p:txBody>
          <a:bodyPr/>
          <a:lstStyle/>
          <a:p>
            <a:pPr marL="0" indent="0">
              <a:buNone/>
            </a:pPr>
            <a:r>
              <a:rPr lang="en-US" dirty="0" smtClean="0"/>
              <a:t>Pope Nicholas I, in the ninth century, sent the ruling prince of Bulgaria a long document saying in it that one is to cease from work on Sunday, but not on the Sabbath. The head of the Greek Church, offended at the interference of the Papacy, declared the Pope ex-communicated. – </a:t>
            </a:r>
            <a:r>
              <a:rPr lang="en-US" i="1" dirty="0" smtClean="0"/>
              <a:t>Truth Triumphant</a:t>
            </a:r>
            <a:r>
              <a:rPr lang="en-US" dirty="0" smtClean="0"/>
              <a:t>, p.232.</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Tenth Century</a:t>
            </a:r>
            <a:endParaRPr lang="en-US" dirty="0"/>
          </a:p>
        </p:txBody>
      </p:sp>
      <p:sp>
        <p:nvSpPr>
          <p:cNvPr id="3" name="Content Placeholder 2"/>
          <p:cNvSpPr>
            <a:spLocks noGrp="1"/>
          </p:cNvSpPr>
          <p:nvPr>
            <p:ph idx="1"/>
          </p:nvPr>
        </p:nvSpPr>
        <p:spPr/>
        <p:txBody>
          <a:bodyPr/>
          <a:lstStyle/>
          <a:p>
            <a:pPr marL="0" indent="0">
              <a:buNone/>
            </a:pPr>
            <a:r>
              <a:rPr lang="en-US" dirty="0" smtClean="0"/>
              <a:t>The Nestorians eat no pork and keep the Sabbath. They believe in neither auricular confession nor purgatory. – </a:t>
            </a:r>
            <a:r>
              <a:rPr lang="en-US" dirty="0" err="1" smtClean="0"/>
              <a:t>Schaff</a:t>
            </a:r>
            <a:r>
              <a:rPr lang="en-US" dirty="0" smtClean="0"/>
              <a:t>-Herzog, </a:t>
            </a:r>
            <a:r>
              <a:rPr lang="en-US" i="1" dirty="0" smtClean="0"/>
              <a:t>The New Encyclopedia of Religious Knowledge</a:t>
            </a:r>
            <a:r>
              <a:rPr lang="en-US" dirty="0" smtClean="0"/>
              <a:t>, article “Nestorians”</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Eleventh Century</a:t>
            </a:r>
            <a:endParaRPr lang="en-US" dirty="0"/>
          </a:p>
        </p:txBody>
      </p:sp>
      <p:sp>
        <p:nvSpPr>
          <p:cNvPr id="3" name="Content Placeholder 2"/>
          <p:cNvSpPr>
            <a:spLocks noGrp="1"/>
          </p:cNvSpPr>
          <p:nvPr>
            <p:ph idx="1"/>
          </p:nvPr>
        </p:nvSpPr>
        <p:spPr/>
        <p:txBody>
          <a:bodyPr/>
          <a:lstStyle/>
          <a:p>
            <a:pPr marL="0" indent="0">
              <a:buNone/>
            </a:pPr>
            <a:r>
              <a:rPr lang="en-US" dirty="0" smtClean="0"/>
              <a:t>The observance of Saturday is, as everyone knows, the subject of a bitter dispute between the Greeks and the </a:t>
            </a:r>
            <a:r>
              <a:rPr lang="en-US" dirty="0" err="1" smtClean="0"/>
              <a:t>Latins</a:t>
            </a:r>
            <a:r>
              <a:rPr lang="en-US" dirty="0" smtClean="0"/>
              <a:t>. – Neale, </a:t>
            </a:r>
            <a:r>
              <a:rPr lang="en-US" i="1" dirty="0" smtClean="0"/>
              <a:t>A History of the Holy Eastern Church</a:t>
            </a:r>
            <a:r>
              <a:rPr lang="en-US" dirty="0" smtClean="0"/>
              <a:t>, Vol.1, p.731</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Twelfth Century</a:t>
            </a:r>
            <a:endParaRPr lang="en-US" dirty="0"/>
          </a:p>
        </p:txBody>
      </p:sp>
      <p:sp>
        <p:nvSpPr>
          <p:cNvPr id="3" name="Content Placeholder 2"/>
          <p:cNvSpPr>
            <a:spLocks noGrp="1"/>
          </p:cNvSpPr>
          <p:nvPr>
            <p:ph idx="1"/>
          </p:nvPr>
        </p:nvSpPr>
        <p:spPr/>
        <p:txBody>
          <a:bodyPr/>
          <a:lstStyle/>
          <a:p>
            <a:pPr marL="0" indent="0">
              <a:buNone/>
            </a:pPr>
            <a:r>
              <a:rPr lang="en-US" dirty="0" smtClean="0"/>
              <a:t>There is much evidence that the Sabbath prevailed in Wales universally until AD 1115, when the first Roman bishop was seated at </a:t>
            </a:r>
            <a:r>
              <a:rPr lang="en-US" dirty="0" err="1" smtClean="0"/>
              <a:t>St.Davis’s</a:t>
            </a:r>
            <a:r>
              <a:rPr lang="en-US" dirty="0" smtClean="0"/>
              <a:t>. The old Welsh Sabbath-keeping churches did not even then altogether bow the knee to Rome, but fled to their hiding places. – Lewis, </a:t>
            </a:r>
            <a:r>
              <a:rPr lang="en-US" i="1" dirty="0" smtClean="0"/>
              <a:t>Seventh Day Baptists in Europe and America</a:t>
            </a:r>
            <a:r>
              <a:rPr lang="en-US" dirty="0" smtClean="0"/>
              <a:t>, Vol.1,p.29</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Thirteenth Century</a:t>
            </a:r>
            <a:endParaRPr lang="en-US" dirty="0"/>
          </a:p>
        </p:txBody>
      </p:sp>
      <p:sp>
        <p:nvSpPr>
          <p:cNvPr id="3" name="Content Placeholder 2"/>
          <p:cNvSpPr>
            <a:spLocks noGrp="1"/>
          </p:cNvSpPr>
          <p:nvPr>
            <p:ph idx="1"/>
          </p:nvPr>
        </p:nvSpPr>
        <p:spPr/>
        <p:txBody>
          <a:bodyPr/>
          <a:lstStyle/>
          <a:p>
            <a:pPr marL="0" indent="0">
              <a:buNone/>
            </a:pPr>
            <a:r>
              <a:rPr lang="en-US" dirty="0" smtClean="0"/>
              <a:t>They say that the blessed Pope Sylvester was the Antichrist of whom mention is made in the Epistles of </a:t>
            </a:r>
            <a:r>
              <a:rPr lang="en-US" dirty="0" err="1" smtClean="0"/>
              <a:t>St.Paul</a:t>
            </a:r>
            <a:r>
              <a:rPr lang="en-US" dirty="0" smtClean="0"/>
              <a:t> as having been the son of perdition. They also say that the keeping of the Sabbath ought to take place. – </a:t>
            </a:r>
            <a:r>
              <a:rPr lang="en-US" i="1" dirty="0" smtClean="0"/>
              <a:t>Ecclesiastical History of the Ancient Churches of Piedmont</a:t>
            </a:r>
            <a:r>
              <a:rPr lang="en-US" dirty="0" smtClean="0"/>
              <a:t>, p.169.</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Fourteenth Century</a:t>
            </a:r>
            <a:endParaRPr lang="en-US" dirty="0"/>
          </a:p>
        </p:txBody>
      </p:sp>
      <p:sp>
        <p:nvSpPr>
          <p:cNvPr id="3" name="Content Placeholder 2"/>
          <p:cNvSpPr>
            <a:spLocks noGrp="1"/>
          </p:cNvSpPr>
          <p:nvPr>
            <p:ph idx="1"/>
          </p:nvPr>
        </p:nvSpPr>
        <p:spPr/>
        <p:txBody>
          <a:bodyPr/>
          <a:lstStyle/>
          <a:p>
            <a:pPr marL="0" indent="0">
              <a:buNone/>
            </a:pPr>
            <a:r>
              <a:rPr lang="en-US" dirty="0" smtClean="0"/>
              <a:t>Then, too, in the </a:t>
            </a:r>
            <a:r>
              <a:rPr lang="en-US" dirty="0" smtClean="0"/>
              <a:t>catechism that </a:t>
            </a:r>
            <a:r>
              <a:rPr lang="en-US" dirty="0" smtClean="0"/>
              <a:t>was used during the fourteenth century, the Sabbath commandment read thus: ‘Thou shalt not forget to keep the seventh day.’ – </a:t>
            </a:r>
            <a:r>
              <a:rPr lang="en-US" i="1" dirty="0" smtClean="0"/>
              <a:t>Documents and Studies Concerning the History of the </a:t>
            </a:r>
            <a:r>
              <a:rPr lang="en-US" i="1" dirty="0" err="1" smtClean="0"/>
              <a:t>Lutherna</a:t>
            </a:r>
            <a:r>
              <a:rPr lang="en-US" i="1" dirty="0" smtClean="0"/>
              <a:t> Catechism in the </a:t>
            </a:r>
            <a:r>
              <a:rPr lang="en-US" i="1" dirty="0" err="1" smtClean="0"/>
              <a:t>Nordish</a:t>
            </a:r>
            <a:r>
              <a:rPr lang="en-US" i="1" dirty="0" smtClean="0"/>
              <a:t> Churches</a:t>
            </a:r>
            <a:r>
              <a:rPr lang="en-US" dirty="0" smtClean="0"/>
              <a:t>, p.89 Christiana: 1893.</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Fifteenth Century</a:t>
            </a:r>
            <a:endParaRPr lang="en-US" dirty="0"/>
          </a:p>
        </p:txBody>
      </p:sp>
      <p:sp>
        <p:nvSpPr>
          <p:cNvPr id="3" name="Content Placeholder 2"/>
          <p:cNvSpPr>
            <a:spLocks noGrp="1"/>
          </p:cNvSpPr>
          <p:nvPr>
            <p:ph idx="1"/>
          </p:nvPr>
        </p:nvSpPr>
        <p:spPr/>
        <p:txBody>
          <a:bodyPr/>
          <a:lstStyle/>
          <a:p>
            <a:pPr marL="0" indent="0">
              <a:buNone/>
            </a:pPr>
            <a:r>
              <a:rPr lang="en-US" dirty="0" smtClean="0"/>
              <a:t>Erasmus testifies that even as late as about 1500 these Bohemians not only kept the seventh day scrupulously, but also were called </a:t>
            </a:r>
            <a:r>
              <a:rPr lang="en-US" dirty="0" err="1" smtClean="0"/>
              <a:t>Sabbatarians</a:t>
            </a:r>
            <a:r>
              <a:rPr lang="en-US" dirty="0" smtClean="0"/>
              <a:t>. – Cox, </a:t>
            </a:r>
            <a:r>
              <a:rPr lang="en-US" i="1" dirty="0" smtClean="0"/>
              <a:t>The Literature of the Sabbath Question</a:t>
            </a:r>
            <a:r>
              <a:rPr lang="en-US" dirty="0" smtClean="0"/>
              <a:t>, Vol.2, pp.201-202; </a:t>
            </a:r>
            <a:r>
              <a:rPr lang="en-US" i="1" dirty="0" smtClean="0"/>
              <a:t>Truth Triumphant</a:t>
            </a:r>
            <a:r>
              <a:rPr lang="en-US" dirty="0" smtClean="0"/>
              <a:t>, p.264</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Sixteenth Century</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err="1" smtClean="0"/>
              <a:t>Sabbatarians</a:t>
            </a:r>
            <a:r>
              <a:rPr lang="en-US" dirty="0" smtClean="0"/>
              <a:t> teach that the outward Sabbath, i.e. Saturday, still must be observed. They say that Sunday is the Pope’s invention. – Wolfgang </a:t>
            </a:r>
            <a:r>
              <a:rPr lang="en-US" dirty="0" err="1" smtClean="0"/>
              <a:t>Capito</a:t>
            </a:r>
            <a:r>
              <a:rPr lang="en-US" dirty="0" smtClean="0"/>
              <a:t>, </a:t>
            </a:r>
            <a:r>
              <a:rPr lang="en-US" i="1" dirty="0" smtClean="0"/>
              <a:t>Refutation of Sabbath</a:t>
            </a:r>
            <a:r>
              <a:rPr lang="en-US" dirty="0" smtClean="0"/>
              <a:t>, 1599.</a:t>
            </a:r>
            <a:endParaRPr lang="en-US" i="1" dirty="0"/>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33:6</a:t>
            </a:r>
            <a:endParaRPr lang="en-US" dirty="0"/>
          </a:p>
        </p:txBody>
      </p:sp>
      <p:sp>
        <p:nvSpPr>
          <p:cNvPr id="3" name="Content Placeholder 2"/>
          <p:cNvSpPr>
            <a:spLocks noGrp="1"/>
          </p:cNvSpPr>
          <p:nvPr>
            <p:ph idx="1"/>
          </p:nvPr>
        </p:nvSpPr>
        <p:spPr/>
        <p:txBody>
          <a:bodyPr/>
          <a:lstStyle/>
          <a:p>
            <a:pPr marL="0" indent="0">
              <a:buNone/>
            </a:pPr>
            <a:r>
              <a:rPr lang="en-US" dirty="0" smtClean="0"/>
              <a:t>By the word of the LORD the heavens were made, and all the host of them by the breath of His mouth.</a:t>
            </a:r>
          </a:p>
          <a:p>
            <a:pPr marL="0" indent="0">
              <a:buNone/>
            </a:pPr>
            <a:endParaRPr lang="en-US" dirty="0"/>
          </a:p>
        </p:txBody>
      </p:sp>
    </p:spTree>
    <p:extLst>
      <p:ext uri="{BB962C8B-B14F-4D97-AF65-F5344CB8AC3E}">
        <p14:creationId xmlns:p14="http://schemas.microsoft.com/office/powerpoint/2010/main" val="307853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Seventeenth Century</a:t>
            </a:r>
            <a:endParaRPr lang="en-US" dirty="0"/>
          </a:p>
        </p:txBody>
      </p:sp>
      <p:sp>
        <p:nvSpPr>
          <p:cNvPr id="3" name="Content Placeholder 2"/>
          <p:cNvSpPr>
            <a:spLocks noGrp="1"/>
          </p:cNvSpPr>
          <p:nvPr>
            <p:ph idx="1"/>
          </p:nvPr>
        </p:nvSpPr>
        <p:spPr/>
        <p:txBody>
          <a:bodyPr/>
          <a:lstStyle/>
          <a:p>
            <a:pPr marL="0" indent="0">
              <a:buNone/>
            </a:pPr>
            <a:r>
              <a:rPr lang="en-US" dirty="0" smtClean="0"/>
              <a:t>It will surely be far safer to observe the seventh day, according to the express commandment of God, than on the authority of mere human conjecture to adopt the first. – John Milton, Sab. Lit. 2, pp.46-54.</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Eighteenth Century</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He holds strictly to the doctrine of the Sabbath, because it is one of the ten commandments. – </a:t>
            </a:r>
            <a:r>
              <a:rPr lang="en-US" dirty="0" err="1" smtClean="0"/>
              <a:t>Bengel</a:t>
            </a:r>
            <a:r>
              <a:rPr lang="en-US" dirty="0" smtClean="0"/>
              <a:t>, </a:t>
            </a:r>
            <a:r>
              <a:rPr lang="en-US" i="1" dirty="0" err="1" smtClean="0"/>
              <a:t>Leben</a:t>
            </a:r>
            <a:r>
              <a:rPr lang="en-US" i="1" dirty="0" smtClean="0"/>
              <a:t> und </a:t>
            </a:r>
            <a:r>
              <a:rPr lang="en-US" i="1" dirty="0" err="1" smtClean="0"/>
              <a:t>Wirken</a:t>
            </a:r>
            <a:r>
              <a:rPr lang="en-US" dirty="0" smtClean="0"/>
              <a:t>, Burk, p.579</a:t>
            </a:r>
            <a:endParaRPr lang="en-US" dirty="0"/>
          </a:p>
          <a:p>
            <a:pPr marL="0" indent="0">
              <a:buNone/>
            </a:pPr>
            <a:r>
              <a:rPr lang="en-US" dirty="0" smtClean="0"/>
              <a:t>He himself says: ‘It cannot be shown that Sunday has taken the place of the Sabbath (p.366). The Lord God has sanctified the last day of the week. Antichrist, on the other hand, has appointed the first day of the week.’ – K1. </a:t>
            </a:r>
            <a:r>
              <a:rPr lang="en-US" dirty="0" err="1" smtClean="0"/>
              <a:t>Auszug</a:t>
            </a:r>
            <a:r>
              <a:rPr lang="en-US" dirty="0" smtClean="0"/>
              <a:t> </a:t>
            </a:r>
            <a:r>
              <a:rPr lang="en-US" dirty="0" err="1" smtClean="0"/>
              <a:t>aus</a:t>
            </a:r>
            <a:r>
              <a:rPr lang="en-US" dirty="0" smtClean="0"/>
              <a:t> </a:t>
            </a:r>
            <a:r>
              <a:rPr lang="en-US" dirty="0" err="1" smtClean="0"/>
              <a:t>Tennhardt’s</a:t>
            </a:r>
            <a:r>
              <a:rPr lang="en-US" dirty="0" smtClean="0"/>
              <a:t> </a:t>
            </a:r>
            <a:r>
              <a:rPr lang="en-US" i="1" dirty="0" err="1" smtClean="0"/>
              <a:t>Schriften</a:t>
            </a:r>
            <a:r>
              <a:rPr lang="en-US" dirty="0" smtClean="0"/>
              <a:t>, p.49, printed 1712.</a:t>
            </a:r>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Nineteenth Century</a:t>
            </a:r>
            <a:endParaRPr lang="en-US" dirty="0"/>
          </a:p>
        </p:txBody>
      </p:sp>
      <p:sp>
        <p:nvSpPr>
          <p:cNvPr id="3" name="Content Placeholder 2"/>
          <p:cNvSpPr>
            <a:spLocks noGrp="1"/>
          </p:cNvSpPr>
          <p:nvPr>
            <p:ph idx="1"/>
          </p:nvPr>
        </p:nvSpPr>
        <p:spPr/>
        <p:txBody>
          <a:bodyPr/>
          <a:lstStyle/>
          <a:p>
            <a:pPr marL="0" indent="0">
              <a:buNone/>
            </a:pPr>
            <a:r>
              <a:rPr lang="en-US" dirty="0" smtClean="0"/>
              <a:t>You will notice another fact, which is that God ordained the observance of this day as the memorial of his great work of creation, so that all intelligent creatures might keep God in their memory. – John Nevins Andrews, </a:t>
            </a:r>
            <a:r>
              <a:rPr lang="en-US" i="1" dirty="0" smtClean="0"/>
              <a:t>Dedicatory Sermon</a:t>
            </a:r>
            <a:r>
              <a:rPr lang="en-US" dirty="0" smtClean="0"/>
              <a:t>, 1879.</a:t>
            </a:r>
          </a:p>
          <a:p>
            <a:pPr marL="0" indent="0">
              <a:buNone/>
            </a:pPr>
            <a:endParaRPr lang="en-US" dirty="0"/>
          </a:p>
        </p:txBody>
      </p:sp>
    </p:spTree>
    <p:extLst>
      <p:ext uri="{BB962C8B-B14F-4D97-AF65-F5344CB8AC3E}">
        <p14:creationId xmlns:p14="http://schemas.microsoft.com/office/powerpoint/2010/main" val="42044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Twentieth Century</a:t>
            </a:r>
            <a:endParaRPr lang="en-US" dirty="0"/>
          </a:p>
        </p:txBody>
      </p:sp>
      <p:sp>
        <p:nvSpPr>
          <p:cNvPr id="3" name="Content Placeholder 2"/>
          <p:cNvSpPr>
            <a:spLocks noGrp="1"/>
          </p:cNvSpPr>
          <p:nvPr>
            <p:ph idx="1"/>
          </p:nvPr>
        </p:nvSpPr>
        <p:spPr/>
        <p:txBody>
          <a:bodyPr/>
          <a:lstStyle/>
          <a:p>
            <a:pPr marL="0" indent="0">
              <a:buNone/>
            </a:pPr>
            <a:r>
              <a:rPr lang="en-US" dirty="0" smtClean="0"/>
              <a:t>The holy day, the Sabbath, was changed from Saturday to Sunday…not from any directions noted in the Scriptures, but from the Church’s sense of its own power…People who think that the scriptures should be the sole authority should logically become Seventh-day Adventist, and keep Saturday holy. – Saint Catherine Catholic Church Sentinel, May 21, 1995</a:t>
            </a:r>
          </a:p>
          <a:p>
            <a:pPr marL="0" indent="0">
              <a:buNone/>
            </a:pPr>
            <a:endParaRPr lang="en-US" dirty="0"/>
          </a:p>
        </p:txBody>
      </p:sp>
    </p:spTree>
    <p:extLst>
      <p:ext uri="{BB962C8B-B14F-4D97-AF65-F5344CB8AC3E}">
        <p14:creationId xmlns:p14="http://schemas.microsoft.com/office/powerpoint/2010/main" val="261095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Twenty-first Century</a:t>
            </a:r>
            <a:endParaRPr lang="en-US" dirty="0"/>
          </a:p>
        </p:txBody>
      </p:sp>
      <p:sp>
        <p:nvSpPr>
          <p:cNvPr id="3" name="Content Placeholder 2"/>
          <p:cNvSpPr>
            <a:spLocks noGrp="1"/>
          </p:cNvSpPr>
          <p:nvPr>
            <p:ph idx="1"/>
          </p:nvPr>
        </p:nvSpPr>
        <p:spPr/>
        <p:txBody>
          <a:bodyPr/>
          <a:lstStyle/>
          <a:p>
            <a:pPr marL="0" indent="0">
              <a:buNone/>
            </a:pPr>
            <a:r>
              <a:rPr lang="en-US" dirty="0" smtClean="0"/>
              <a:t>Kept right, it’s a delight!</a:t>
            </a:r>
          </a:p>
          <a:p>
            <a:pPr marL="0" indent="0">
              <a:buNone/>
            </a:pPr>
            <a:r>
              <a:rPr lang="en-US" dirty="0" smtClean="0"/>
              <a:t>– Pastor Mike, January 31, 2015</a:t>
            </a:r>
          </a:p>
        </p:txBody>
      </p:sp>
    </p:spTree>
    <p:extLst>
      <p:ext uri="{BB962C8B-B14F-4D97-AF65-F5344CB8AC3E}">
        <p14:creationId xmlns:p14="http://schemas.microsoft.com/office/powerpoint/2010/main" val="252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122595" y="448174"/>
            <a:ext cx="5564205" cy="5677989"/>
          </a:xfrm>
        </p:spPr>
        <p:txBody>
          <a:bodyPr>
            <a:normAutofit fontScale="92500" lnSpcReduction="10000"/>
          </a:bodyPr>
          <a:lstStyle/>
          <a:p>
            <a:pPr marL="514350" indent="-514350">
              <a:buFont typeface="+mj-lt"/>
              <a:buAutoNum type="arabicPeriod"/>
            </a:pPr>
            <a:r>
              <a:rPr lang="en-US" dirty="0" smtClean="0"/>
              <a:t>Jesus created Sabbath to be </a:t>
            </a:r>
            <a:r>
              <a:rPr lang="en-US" b="1" dirty="0" smtClean="0"/>
              <a:t>remembered</a:t>
            </a:r>
            <a:r>
              <a:rPr lang="en-US" dirty="0" smtClean="0"/>
              <a:t> (Psalm 33:6; 1 Corinthians 10:1-4; Genesis 2:1-4; James 4:12; Revelation 1:10; Exodus 20:10)</a:t>
            </a:r>
          </a:p>
          <a:p>
            <a:pPr marL="514350" indent="-514350">
              <a:buFont typeface="+mj-lt"/>
              <a:buAutoNum type="arabicPeriod"/>
            </a:pPr>
            <a:r>
              <a:rPr lang="en-US" dirty="0" smtClean="0"/>
              <a:t>God warned us that Sabbath would be </a:t>
            </a:r>
            <a:r>
              <a:rPr lang="en-US" b="1" dirty="0" smtClean="0"/>
              <a:t>reviled</a:t>
            </a:r>
            <a:r>
              <a:rPr lang="en-US" dirty="0" smtClean="0"/>
              <a:t> (Daniel 7:25; Daniel 2:20-21; Acts 20:28-30; 2 Thessalonians 2:3; John 17:12)</a:t>
            </a:r>
          </a:p>
          <a:p>
            <a:pPr marL="514350" indent="-514350">
              <a:buFont typeface="+mj-lt"/>
              <a:buAutoNum type="arabicPeriod"/>
            </a:pPr>
            <a:r>
              <a:rPr lang="en-US" dirty="0" smtClean="0"/>
              <a:t>Sabbath </a:t>
            </a:r>
            <a:r>
              <a:rPr lang="en-US" b="1" dirty="0" smtClean="0"/>
              <a:t>reminds</a:t>
            </a:r>
            <a:r>
              <a:rPr lang="en-US" dirty="0" smtClean="0"/>
              <a:t> all of their Creator, Redeemer, and Sanctifier (Revelation 14:6-7; Exodus 20:11; Deuteronomy 5:12-15; Galatians 3:13; Galatians 4:4-7; Ezekiel 20:12; Exodus 31:13)</a:t>
            </a:r>
          </a:p>
        </p:txBody>
      </p:sp>
      <p:pic>
        <p:nvPicPr>
          <p:cNvPr id="5" name="Picture 2"/>
          <p:cNvPicPr>
            <a:picLocks noGrp="1" noChangeAspect="1" noChangeArrowheads="1"/>
          </p:cNvPicPr>
          <p:nvPr>
            <p:ph sz="half" idx="1"/>
          </p:nvPr>
        </p:nvPicPr>
        <p:blipFill>
          <a:blip r:embed="rId3" cstate="print"/>
          <a:srcRect l="12498" r="12498"/>
          <a:stretch>
            <a:fillRect/>
          </a:stretch>
        </p:blipFill>
        <p:spPr bwMode="auto">
          <a:xfrm>
            <a:off x="457200" y="448174"/>
            <a:ext cx="2665395" cy="5677989"/>
          </a:xfrm>
          <a:prstGeom prst="rect">
            <a:avLst/>
          </a:prstGeom>
          <a:noFill/>
          <a:ln w="9525">
            <a:noFill/>
            <a:miter lim="800000"/>
            <a:headEnd/>
            <a:tailEnd/>
          </a:ln>
        </p:spPr>
      </p:pic>
    </p:spTree>
    <p:extLst>
      <p:ext uri="{BB962C8B-B14F-4D97-AF65-F5344CB8AC3E}">
        <p14:creationId xmlns:p14="http://schemas.microsoft.com/office/powerpoint/2010/main" val="360181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Revelation 14:6-7</a:t>
            </a:r>
            <a:endParaRPr lang="en-US" dirty="0"/>
          </a:p>
        </p:txBody>
      </p:sp>
      <p:sp>
        <p:nvSpPr>
          <p:cNvPr id="6" name="Content Placeholder 5"/>
          <p:cNvSpPr>
            <a:spLocks noGrp="1"/>
          </p:cNvSpPr>
          <p:nvPr>
            <p:ph idx="1"/>
          </p:nvPr>
        </p:nvSpPr>
        <p:spPr/>
        <p:txBody>
          <a:bodyPr/>
          <a:lstStyle/>
          <a:p>
            <a:pPr marL="0" indent="0">
              <a:buNone/>
            </a:pPr>
            <a:r>
              <a:rPr lang="en-US" dirty="0" smtClean="0"/>
              <a:t>6 Then I saw another angel flying in the midst of heaven, having the everlasting gospel to preach to those who dwell on the earth—to every nation, tribe, tongue, and people— 7 saying with a loud voice, ‘Fear God and give glory to Him, for the hour of His judgment has come; and worship Him who made heaven and earth, the sea and springs of water.’</a:t>
            </a:r>
            <a:endParaRPr lang="en-US" dirty="0"/>
          </a:p>
        </p:txBody>
      </p:sp>
    </p:spTree>
    <p:extLst>
      <p:ext uri="{BB962C8B-B14F-4D97-AF65-F5344CB8AC3E}">
        <p14:creationId xmlns:p14="http://schemas.microsoft.com/office/powerpoint/2010/main" val="225598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Exodus 20:11</a:t>
            </a:r>
            <a:endParaRPr lang="en-US" dirty="0"/>
          </a:p>
        </p:txBody>
      </p:sp>
      <p:sp>
        <p:nvSpPr>
          <p:cNvPr id="6" name="Content Placeholder 5"/>
          <p:cNvSpPr>
            <a:spLocks noGrp="1"/>
          </p:cNvSpPr>
          <p:nvPr>
            <p:ph idx="1"/>
          </p:nvPr>
        </p:nvSpPr>
        <p:spPr/>
        <p:txBody>
          <a:bodyPr/>
          <a:lstStyle/>
          <a:p>
            <a:pPr marL="0" indent="0">
              <a:buNone/>
            </a:pPr>
            <a:r>
              <a:rPr lang="en-US" dirty="0" smtClean="0"/>
              <a:t>11 For in six days the </a:t>
            </a:r>
            <a:r>
              <a:rPr lang="en-US" dirty="0" smtClean="0"/>
              <a:t>LORD made </a:t>
            </a:r>
            <a:r>
              <a:rPr lang="en-US" dirty="0" smtClean="0"/>
              <a:t>the heavens and the earth, the sea, and all that is in them, and rested the seventh day. Therefore the LORD blessed the Sabbath day and hallowed it.</a:t>
            </a:r>
          </a:p>
          <a:p>
            <a:pPr marL="0" indent="0">
              <a:buNone/>
            </a:pPr>
            <a:endParaRPr lang="en-US" dirty="0"/>
          </a:p>
        </p:txBody>
      </p:sp>
    </p:spTree>
    <p:extLst>
      <p:ext uri="{BB962C8B-B14F-4D97-AF65-F5344CB8AC3E}">
        <p14:creationId xmlns:p14="http://schemas.microsoft.com/office/powerpoint/2010/main" val="203827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Deuteronomy 5:12-15</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12 ‘Observe the Sabbath day, to keep it holy, as the Lord your God commanded you. 13 Six days you shall labor and do all your work, 14 but the seventh day is the Sabbath of the Lord your God. In it you shall do no work: you, nor your son, nor your daughter, nor your male servant, nor your female servant, nor your ox, nor your donkey, nor any of your cattle, nor your stranger who is within your gates…</a:t>
            </a:r>
            <a:endParaRPr lang="en-US" dirty="0"/>
          </a:p>
        </p:txBody>
      </p:sp>
    </p:spTree>
    <p:extLst>
      <p:ext uri="{BB962C8B-B14F-4D97-AF65-F5344CB8AC3E}">
        <p14:creationId xmlns:p14="http://schemas.microsoft.com/office/powerpoint/2010/main" val="203827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Deuteronomy 5:12-15</a:t>
            </a:r>
            <a:endParaRPr lang="en-US" dirty="0"/>
          </a:p>
        </p:txBody>
      </p:sp>
      <p:sp>
        <p:nvSpPr>
          <p:cNvPr id="6" name="Content Placeholder 5"/>
          <p:cNvSpPr>
            <a:spLocks noGrp="1"/>
          </p:cNvSpPr>
          <p:nvPr>
            <p:ph idx="1"/>
          </p:nvPr>
        </p:nvSpPr>
        <p:spPr/>
        <p:txBody>
          <a:bodyPr/>
          <a:lstStyle/>
          <a:p>
            <a:pPr marL="0" indent="0">
              <a:buNone/>
            </a:pPr>
            <a:r>
              <a:rPr lang="en-US" dirty="0" smtClean="0"/>
              <a:t>…that your male servant and your female servant may rest as well as you. 15 And remember that you were a slave in the land of Egypt, and the Lord your God brought you out from there by a mighty hand and by an outstretched arm; therefore the LORD your God commanded you to keep the Sabbath day.</a:t>
            </a:r>
          </a:p>
          <a:p>
            <a:pPr marL="0" indent="0">
              <a:buNone/>
            </a:pPr>
            <a:endParaRPr lang="en-US" dirty="0"/>
          </a:p>
        </p:txBody>
      </p:sp>
    </p:spTree>
    <p:extLst>
      <p:ext uri="{BB962C8B-B14F-4D97-AF65-F5344CB8AC3E}">
        <p14:creationId xmlns:p14="http://schemas.microsoft.com/office/powerpoint/2010/main" val="203827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10:1-4</a:t>
            </a:r>
            <a:endParaRPr lang="en-US" dirty="0"/>
          </a:p>
        </p:txBody>
      </p:sp>
      <p:sp>
        <p:nvSpPr>
          <p:cNvPr id="3" name="Content Placeholder 2"/>
          <p:cNvSpPr>
            <a:spLocks noGrp="1"/>
          </p:cNvSpPr>
          <p:nvPr>
            <p:ph idx="1"/>
          </p:nvPr>
        </p:nvSpPr>
        <p:spPr/>
        <p:txBody>
          <a:bodyPr/>
          <a:lstStyle/>
          <a:p>
            <a:pPr marL="0" indent="0">
              <a:buNone/>
            </a:pPr>
            <a:r>
              <a:rPr lang="en-US" dirty="0" smtClean="0"/>
              <a:t>“1 Moreover, brethren, I do not want you to be unaware that all our fathers were under the cloud, all passed through the sea, 2 all were baptized into Moses in the cloud and in the sea, 3 all ate the same spiritual food, 4 and all drank the same spiritual drink. For they drank of that spiritual Rock that followed them, and that Rock was Christ.” </a:t>
            </a:r>
          </a:p>
          <a:p>
            <a:pPr marL="0" indent="0">
              <a:buNone/>
            </a:pPr>
            <a:endParaRPr lang="en-US" dirty="0"/>
          </a:p>
        </p:txBody>
      </p:sp>
    </p:spTree>
    <p:extLst>
      <p:ext uri="{BB962C8B-B14F-4D97-AF65-F5344CB8AC3E}">
        <p14:creationId xmlns:p14="http://schemas.microsoft.com/office/powerpoint/2010/main" val="297983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0809123x2"/>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a:effectLst/>
        </p:spPr>
      </p:pic>
      <p:sp>
        <p:nvSpPr>
          <p:cNvPr id="5" name="TextBox 4"/>
          <p:cNvSpPr txBox="1"/>
          <p:nvPr/>
        </p:nvSpPr>
        <p:spPr>
          <a:xfrm>
            <a:off x="457200" y="337101"/>
            <a:ext cx="5121837" cy="6463307"/>
          </a:xfrm>
          <a:prstGeom prst="rect">
            <a:avLst/>
          </a:prstGeom>
          <a:noFill/>
        </p:spPr>
        <p:txBody>
          <a:bodyPr wrap="square" rtlCol="0">
            <a:spAutoFit/>
          </a:bodyPr>
          <a:lstStyle/>
          <a:p>
            <a:r>
              <a:rPr lang="en-US" sz="4400" u="sng" dirty="0" smtClean="0">
                <a:solidFill>
                  <a:schemeClr val="bg1"/>
                </a:solidFill>
              </a:rPr>
              <a:t>Galatians 3:13</a:t>
            </a:r>
          </a:p>
          <a:p>
            <a:r>
              <a:rPr lang="en-US" sz="4400" dirty="0" smtClean="0">
                <a:solidFill>
                  <a:schemeClr val="bg1"/>
                </a:solidFill>
              </a:rPr>
              <a:t>13 Christ has redeemed us from the curse of the law, having become a curse for us (for it is written, “Cursed is everyone who hangs on a tree.”</a:t>
            </a:r>
          </a:p>
          <a:p>
            <a:endParaRPr lang="en-US" dirty="0"/>
          </a:p>
        </p:txBody>
      </p:sp>
    </p:spTree>
    <p:extLst>
      <p:ext uri="{BB962C8B-B14F-4D97-AF65-F5344CB8AC3E}">
        <p14:creationId xmlns:p14="http://schemas.microsoft.com/office/powerpoint/2010/main" val="198404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Galatians 4:4-7</a:t>
            </a:r>
            <a:endParaRPr lang="en-US" dirty="0"/>
          </a:p>
        </p:txBody>
      </p:sp>
      <p:sp>
        <p:nvSpPr>
          <p:cNvPr id="6" name="Content Placeholder 5"/>
          <p:cNvSpPr>
            <a:spLocks noGrp="1"/>
          </p:cNvSpPr>
          <p:nvPr>
            <p:ph idx="1"/>
          </p:nvPr>
        </p:nvSpPr>
        <p:spPr/>
        <p:txBody>
          <a:bodyPr>
            <a:normAutofit/>
          </a:bodyPr>
          <a:lstStyle/>
          <a:p>
            <a:pPr marL="0" indent="0">
              <a:buNone/>
            </a:pPr>
            <a:r>
              <a:rPr lang="en-US" dirty="0" smtClean="0"/>
              <a:t>4 But when the fullness of the time had come, God sent forth His Son, born of a woman, born under the law, 5 to redeem those who were under the law, that we might receive the adoption as sons. </a:t>
            </a:r>
            <a:endParaRPr lang="en-US" dirty="0"/>
          </a:p>
        </p:txBody>
      </p:sp>
    </p:spTree>
    <p:extLst>
      <p:ext uri="{BB962C8B-B14F-4D97-AF65-F5344CB8AC3E}">
        <p14:creationId xmlns:p14="http://schemas.microsoft.com/office/powerpoint/2010/main" val="203827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Galatians 4:4-7</a:t>
            </a:r>
            <a:endParaRPr lang="en-US" dirty="0"/>
          </a:p>
        </p:txBody>
      </p:sp>
      <p:sp>
        <p:nvSpPr>
          <p:cNvPr id="6" name="Content Placeholder 5"/>
          <p:cNvSpPr>
            <a:spLocks noGrp="1"/>
          </p:cNvSpPr>
          <p:nvPr>
            <p:ph idx="1"/>
          </p:nvPr>
        </p:nvSpPr>
        <p:spPr/>
        <p:txBody>
          <a:bodyPr/>
          <a:lstStyle/>
          <a:p>
            <a:pPr marL="0" indent="0">
              <a:buNone/>
            </a:pPr>
            <a:r>
              <a:rPr lang="en-US" dirty="0" smtClean="0"/>
              <a:t>6 And because you are sons, God has sent forth the Spirit of His Son into your hearts, crying out, “Abba, Father!” 7 Therefore you are no longer a slave but a son, and if a son, then an heir of God through Christ.</a:t>
            </a:r>
            <a:endParaRPr lang="en-US" dirty="0"/>
          </a:p>
        </p:txBody>
      </p:sp>
    </p:spTree>
    <p:extLst>
      <p:ext uri="{BB962C8B-B14F-4D97-AF65-F5344CB8AC3E}">
        <p14:creationId xmlns:p14="http://schemas.microsoft.com/office/powerpoint/2010/main" val="203827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Galatians 4:4-7</a:t>
            </a:r>
            <a:endParaRPr lang="en-US" dirty="0"/>
          </a:p>
        </p:txBody>
      </p:sp>
      <p:sp>
        <p:nvSpPr>
          <p:cNvPr id="6" name="Content Placeholder 5"/>
          <p:cNvSpPr>
            <a:spLocks noGrp="1"/>
          </p:cNvSpPr>
          <p:nvPr>
            <p:ph idx="1"/>
          </p:nvPr>
        </p:nvSpPr>
        <p:spPr/>
        <p:txBody>
          <a:bodyPr/>
          <a:lstStyle/>
          <a:p>
            <a:pPr marL="0" indent="0">
              <a:buNone/>
            </a:pPr>
            <a:r>
              <a:rPr lang="en-US" dirty="0" smtClean="0"/>
              <a:t>6 And because you are sons, God has sent forth the Spirit of His Son into your hearts, crying out, “Abba, Father!” 7 Therefore you are no longer a slave but a son, and if a son, then an heir of God through Christ.</a:t>
            </a:r>
            <a:endParaRPr lang="en-US" dirty="0"/>
          </a:p>
        </p:txBody>
      </p:sp>
    </p:spTree>
    <p:extLst>
      <p:ext uri="{BB962C8B-B14F-4D97-AF65-F5344CB8AC3E}">
        <p14:creationId xmlns:p14="http://schemas.microsoft.com/office/powerpoint/2010/main" val="296516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Ezekiel 20:12</a:t>
            </a:r>
            <a:endParaRPr lang="en-US" dirty="0"/>
          </a:p>
        </p:txBody>
      </p:sp>
      <p:sp>
        <p:nvSpPr>
          <p:cNvPr id="3" name="Content Placeholder 2"/>
          <p:cNvSpPr>
            <a:spLocks noGrp="1"/>
          </p:cNvSpPr>
          <p:nvPr>
            <p:ph idx="1"/>
          </p:nvPr>
        </p:nvSpPr>
        <p:spPr/>
        <p:txBody>
          <a:bodyPr/>
          <a:lstStyle/>
          <a:p>
            <a:pPr marL="0" indent="0">
              <a:buNone/>
            </a:pPr>
            <a:r>
              <a:rPr lang="en-US" dirty="0" smtClean="0"/>
              <a:t>12 Moreover I also gave them My Sabbaths, to be a sign between them and Me, that they might know that I am the LORD who sanctifies them.</a:t>
            </a:r>
            <a:endParaRPr lang="en-US" dirty="0"/>
          </a:p>
        </p:txBody>
      </p:sp>
    </p:spTree>
    <p:extLst>
      <p:ext uri="{BB962C8B-B14F-4D97-AF65-F5344CB8AC3E}">
        <p14:creationId xmlns:p14="http://schemas.microsoft.com/office/powerpoint/2010/main" val="161902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31:13</a:t>
            </a:r>
            <a:endParaRPr lang="en-US" dirty="0"/>
          </a:p>
        </p:txBody>
      </p:sp>
      <p:sp>
        <p:nvSpPr>
          <p:cNvPr id="3" name="Content Placeholder 2"/>
          <p:cNvSpPr>
            <a:spLocks noGrp="1"/>
          </p:cNvSpPr>
          <p:nvPr>
            <p:ph idx="1"/>
          </p:nvPr>
        </p:nvSpPr>
        <p:spPr/>
        <p:txBody>
          <a:bodyPr/>
          <a:lstStyle/>
          <a:p>
            <a:pPr marL="0" indent="0">
              <a:buNone/>
            </a:pPr>
            <a:r>
              <a:rPr lang="en-US" dirty="0" smtClean="0"/>
              <a:t>13 Surely My Sabbaths you shall keep, for it is a sign between Me and you throughout your generations, that you may know that I am the Lord who sanctifies you. </a:t>
            </a:r>
            <a:endParaRPr lang="en-US" dirty="0"/>
          </a:p>
        </p:txBody>
      </p:sp>
    </p:spTree>
    <p:extLst>
      <p:ext uri="{BB962C8B-B14F-4D97-AF65-F5344CB8AC3E}">
        <p14:creationId xmlns:p14="http://schemas.microsoft.com/office/powerpoint/2010/main" val="67031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Christopher </a:t>
            </a:r>
            <a:r>
              <a:rPr lang="en-US" dirty="0" err="1" smtClean="0"/>
              <a:t>Laudani</a:t>
            </a:r>
            <a:endParaRPr lang="en-US" dirty="0"/>
          </a:p>
        </p:txBody>
      </p:sp>
      <p:pic>
        <p:nvPicPr>
          <p:cNvPr id="4" name="Content Placeholder 3" descr="Chris Laudiani.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369227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Christopher </a:t>
            </a:r>
            <a:r>
              <a:rPr lang="en-US" dirty="0" err="1" smtClean="0"/>
              <a:t>Laudani</a:t>
            </a:r>
            <a:endParaRPr lang="en-US" dirty="0"/>
          </a:p>
        </p:txBody>
      </p:sp>
      <p:pic>
        <p:nvPicPr>
          <p:cNvPr id="4" name="Content Placeholder 3" descr="Chris Laudiani.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355293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Christopher </a:t>
            </a:r>
            <a:r>
              <a:rPr lang="en-US" dirty="0" err="1" smtClean="0"/>
              <a:t>Laudani</a:t>
            </a:r>
            <a:endParaRPr lang="en-US" dirty="0"/>
          </a:p>
        </p:txBody>
      </p:sp>
      <p:pic>
        <p:nvPicPr>
          <p:cNvPr id="4" name="Content Placeholder 3" descr="Chris Laudiani.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355293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Christopher </a:t>
            </a:r>
            <a:r>
              <a:rPr lang="en-US" dirty="0" err="1" smtClean="0"/>
              <a:t>Laudani</a:t>
            </a:r>
            <a:endParaRPr lang="en-US" dirty="0"/>
          </a:p>
        </p:txBody>
      </p:sp>
      <p:pic>
        <p:nvPicPr>
          <p:cNvPr id="4" name="Content Placeholder 3" descr="Chris Laudiani.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3552933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Exodus 13:21</a:t>
            </a:r>
            <a:endParaRPr lang="en-US" dirty="0"/>
          </a:p>
        </p:txBody>
      </p:sp>
      <p:sp>
        <p:nvSpPr>
          <p:cNvPr id="3" name="Content Placeholder 2"/>
          <p:cNvSpPr>
            <a:spLocks noGrp="1"/>
          </p:cNvSpPr>
          <p:nvPr>
            <p:ph idx="1"/>
          </p:nvPr>
        </p:nvSpPr>
        <p:spPr/>
        <p:txBody>
          <a:bodyPr/>
          <a:lstStyle/>
          <a:p>
            <a:pPr marL="0" indent="0">
              <a:buNone/>
            </a:pPr>
            <a:r>
              <a:rPr lang="en-US" dirty="0" smtClean="0"/>
              <a:t>21 And the LORD went before them by day in a pillar of cloud to lead the way, and by night in a pillar of fire to give them light, so as to go by day and night. </a:t>
            </a:r>
            <a:endParaRPr lang="en-US" dirty="0"/>
          </a:p>
        </p:txBody>
      </p:sp>
    </p:spTree>
    <p:extLst>
      <p:ext uri="{BB962C8B-B14F-4D97-AF65-F5344CB8AC3E}">
        <p14:creationId xmlns:p14="http://schemas.microsoft.com/office/powerpoint/2010/main" val="222728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1"/>
          <p:cNvSpPr>
            <a:spLocks noGrp="1" noChangeArrowheads="1"/>
          </p:cNvSpPr>
          <p:nvPr>
            <p:ph type="title"/>
          </p:nvPr>
        </p:nvSpPr>
        <p:spPr>
          <a:ln/>
        </p:spPr>
        <p:txBody>
          <a:bodyPr/>
          <a:lstStyle/>
          <a:p>
            <a:endParaRPr lang="en-US"/>
          </a:p>
        </p:txBody>
      </p:sp>
      <p:sp>
        <p:nvSpPr>
          <p:cNvPr id="247810" name="Rectangle 2"/>
          <p:cNvSpPr>
            <a:spLocks noGrp="1" noChangeArrowheads="1"/>
          </p:cNvSpPr>
          <p:nvPr>
            <p:ph type="body" idx="1"/>
          </p:nvPr>
        </p:nvSpPr>
        <p:spPr>
          <a:ln/>
        </p:spPr>
        <p:txBody>
          <a:bodyPr/>
          <a:lstStyle/>
          <a:p>
            <a:pPr marL="628650"/>
            <a:endParaRPr lang="en-US" dirty="0"/>
          </a:p>
        </p:txBody>
      </p:sp>
      <p:pic>
        <p:nvPicPr>
          <p:cNvPr id="24781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cap="flat">
            <a:noFill/>
            <a:miter lim="800000"/>
            <a:headEnd/>
            <a:tailEnd/>
          </a:ln>
        </p:spPr>
      </p:pic>
    </p:spTree>
    <p:extLst>
      <p:ext uri="{BB962C8B-B14F-4D97-AF65-F5344CB8AC3E}">
        <p14:creationId xmlns:p14="http://schemas.microsoft.com/office/powerpoint/2010/main" val="154547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3306" b="5216"/>
          <a:stretch>
            <a:fillRect/>
          </a:stretch>
        </p:blipFill>
        <p:spPr bwMode="auto">
          <a:xfrm>
            <a:off x="0" y="0"/>
            <a:ext cx="9144000" cy="5725844"/>
          </a:xfrm>
          <a:prstGeom prst="rect">
            <a:avLst/>
          </a:prstGeom>
          <a:noFill/>
          <a:ln w="9525">
            <a:noFill/>
            <a:miter lim="800000"/>
            <a:headEnd/>
            <a:tailEnd/>
          </a:ln>
        </p:spPr>
      </p:pic>
      <p:sp>
        <p:nvSpPr>
          <p:cNvPr id="2" name="Title 1"/>
          <p:cNvSpPr>
            <a:spLocks noGrp="1"/>
          </p:cNvSpPr>
          <p:nvPr>
            <p:ph type="ctrTitle"/>
          </p:nvPr>
        </p:nvSpPr>
        <p:spPr>
          <a:xfrm>
            <a:off x="0" y="5026025"/>
            <a:ext cx="9144000" cy="1831975"/>
          </a:xfrm>
        </p:spPr>
        <p:txBody>
          <a:bodyPr>
            <a:normAutofit fontScale="90000"/>
          </a:bodyPr>
          <a:lstStyle/>
          <a:p>
            <a:r>
              <a:rPr lang="en-US" dirty="0"/>
              <a:t/>
            </a:r>
            <a:br>
              <a:rPr lang="en-US" dirty="0"/>
            </a:br>
            <a:r>
              <a:rPr lang="en-US" b="1" dirty="0"/>
              <a:t>What the Bible Says About </a:t>
            </a:r>
            <a:r>
              <a:rPr lang="en-US" b="1" dirty="0" smtClean="0"/>
              <a:t>False</a:t>
            </a:r>
            <a:br>
              <a:rPr lang="en-US" b="1" dirty="0" smtClean="0"/>
            </a:br>
            <a:r>
              <a:rPr lang="en-US" b="1" dirty="0" smtClean="0"/>
              <a:t>Prophets </a:t>
            </a:r>
            <a:r>
              <a:rPr lang="en-US" b="1" dirty="0"/>
              <a:t>and Deceptions </a:t>
            </a:r>
            <a:endParaRPr lang="en-US" dirty="0"/>
          </a:p>
        </p:txBody>
      </p:sp>
    </p:spTree>
    <p:extLst>
      <p:ext uri="{BB962C8B-B14F-4D97-AF65-F5344CB8AC3E}">
        <p14:creationId xmlns:p14="http://schemas.microsoft.com/office/powerpoint/2010/main" val="1183005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2:1-4</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2 Thus the heavens and the earth, and all the host of them, were finished. 2 And on the seventh day God ended His work which He had done, and He rested on the seventh day from all His work which He had done. </a:t>
            </a:r>
            <a:endParaRPr lang="en-US" dirty="0"/>
          </a:p>
        </p:txBody>
      </p:sp>
    </p:spTree>
    <p:extLst>
      <p:ext uri="{BB962C8B-B14F-4D97-AF65-F5344CB8AC3E}">
        <p14:creationId xmlns:p14="http://schemas.microsoft.com/office/powerpoint/2010/main" val="392861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4832</TotalTime>
  <Words>7509</Words>
  <Application>Microsoft Macintosh PowerPoint</Application>
  <PresentationFormat>On-screen Show (4:3)</PresentationFormat>
  <Paragraphs>243</Paragraphs>
  <Slides>81</Slides>
  <Notes>80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 What the Bible Says About the Change of the Sabbath </vt:lpstr>
      <vt:lpstr>PowerPoint Presentation</vt:lpstr>
      <vt:lpstr>PowerPoint Presentation</vt:lpstr>
      <vt:lpstr>PowerPoint Presentation</vt:lpstr>
      <vt:lpstr>PowerPoint Presentation</vt:lpstr>
      <vt:lpstr>Psalm 33:6</vt:lpstr>
      <vt:lpstr>1 Corinthians 10:1-4</vt:lpstr>
      <vt:lpstr>Exodus 13:21</vt:lpstr>
      <vt:lpstr>Genesis 2:1-4</vt:lpstr>
      <vt:lpstr>Genesis 2:1-4</vt:lpstr>
      <vt:lpstr>James 4:12 cf. James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10:31-33</vt:lpstr>
      <vt:lpstr>PowerPoint Presentation</vt:lpstr>
      <vt:lpstr>PowerPoint Presentation</vt:lpstr>
      <vt:lpstr>PowerPoint Presentation</vt:lpstr>
      <vt:lpstr>Daniel 2:20-21</vt:lpstr>
      <vt:lpstr>Acts 20:29-30</vt:lpstr>
      <vt:lpstr>2 Thessalonians 2:3 </vt:lpstr>
      <vt:lpstr>2 Thessalonians 2:3 </vt:lpstr>
      <vt:lpstr>2 Thessalonians 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Century</vt:lpstr>
      <vt:lpstr>Second Century</vt:lpstr>
      <vt:lpstr>Third Century</vt:lpstr>
      <vt:lpstr>Fourth Century</vt:lpstr>
      <vt:lpstr>Fourth Century (continued)</vt:lpstr>
      <vt:lpstr>Fifth Century</vt:lpstr>
      <vt:lpstr>Sixth Century</vt:lpstr>
      <vt:lpstr>Seventh Century</vt:lpstr>
      <vt:lpstr>Eighth Century</vt:lpstr>
      <vt:lpstr>Ninth Century</vt:lpstr>
      <vt:lpstr>Tenth Century</vt:lpstr>
      <vt:lpstr>Eleventh Century</vt:lpstr>
      <vt:lpstr>Twelfth Century</vt:lpstr>
      <vt:lpstr>Thirteenth Century</vt:lpstr>
      <vt:lpstr>Fourteenth Century</vt:lpstr>
      <vt:lpstr>Fifteenth Century</vt:lpstr>
      <vt:lpstr>Sixteenth Century</vt:lpstr>
      <vt:lpstr>Seventeenth Century</vt:lpstr>
      <vt:lpstr>Eighteenth Century</vt:lpstr>
      <vt:lpstr>Nineteenth Century</vt:lpstr>
      <vt:lpstr>Twentieth Century</vt:lpstr>
      <vt:lpstr>Twenty-first Century</vt:lpstr>
      <vt:lpstr>PowerPoint Presentation</vt:lpstr>
      <vt:lpstr>Revelation 14:6-7</vt:lpstr>
      <vt:lpstr>Exodus 20:11</vt:lpstr>
      <vt:lpstr>Deuteronomy 5:12-15</vt:lpstr>
      <vt:lpstr>Deuteronomy 5:12-15</vt:lpstr>
      <vt:lpstr>PowerPoint Presentation</vt:lpstr>
      <vt:lpstr>Galatians 4:4-7</vt:lpstr>
      <vt:lpstr>Galatians 4:4-7</vt:lpstr>
      <vt:lpstr>Galatians 4:4-7</vt:lpstr>
      <vt:lpstr>Ezekiel 20:12</vt:lpstr>
      <vt:lpstr>Exodus 31:13</vt:lpstr>
      <vt:lpstr>Christopher Laudani</vt:lpstr>
      <vt:lpstr>Christopher Laudani</vt:lpstr>
      <vt:lpstr>Christopher Laudani</vt:lpstr>
      <vt:lpstr>Christopher Laudani</vt:lpstr>
      <vt:lpstr>PowerPoint Presentation</vt:lpstr>
      <vt:lpstr> What the Bible Says About False Prophets and Deceptions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Fortune</dc:creator>
  <cp:lastModifiedBy>Mike Fortune</cp:lastModifiedBy>
  <cp:revision>123</cp:revision>
  <dcterms:created xsi:type="dcterms:W3CDTF">2015-01-28T15:28:37Z</dcterms:created>
  <dcterms:modified xsi:type="dcterms:W3CDTF">2015-02-01T12:52:57Z</dcterms:modified>
</cp:coreProperties>
</file>