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3.jpg" ContentType="image/tiff"/>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427" r:id="rId3"/>
    <p:sldId id="428" r:id="rId4"/>
    <p:sldId id="430" r:id="rId5"/>
    <p:sldId id="431" r:id="rId6"/>
    <p:sldId id="432" r:id="rId7"/>
    <p:sldId id="433" r:id="rId8"/>
    <p:sldId id="466" r:id="rId9"/>
    <p:sldId id="434" r:id="rId10"/>
    <p:sldId id="590" r:id="rId11"/>
    <p:sldId id="435" r:id="rId12"/>
    <p:sldId id="591" r:id="rId13"/>
    <p:sldId id="436" r:id="rId14"/>
    <p:sldId id="592" r:id="rId15"/>
    <p:sldId id="437" r:id="rId16"/>
    <p:sldId id="438" r:id="rId17"/>
    <p:sldId id="439" r:id="rId18"/>
    <p:sldId id="440" r:id="rId19"/>
    <p:sldId id="441" r:id="rId20"/>
    <p:sldId id="442" r:id="rId21"/>
    <p:sldId id="443" r:id="rId22"/>
    <p:sldId id="444" r:id="rId23"/>
    <p:sldId id="445" r:id="rId24"/>
    <p:sldId id="446" r:id="rId25"/>
    <p:sldId id="447" r:id="rId26"/>
    <p:sldId id="448" r:id="rId27"/>
    <p:sldId id="450" r:id="rId28"/>
    <p:sldId id="449" r:id="rId29"/>
    <p:sldId id="451" r:id="rId30"/>
    <p:sldId id="453" r:id="rId31"/>
    <p:sldId id="454" r:id="rId32"/>
    <p:sldId id="455" r:id="rId33"/>
    <p:sldId id="465" r:id="rId34"/>
    <p:sldId id="458" r:id="rId35"/>
    <p:sldId id="463" r:id="rId36"/>
    <p:sldId id="464" r:id="rId37"/>
    <p:sldId id="467" r:id="rId38"/>
    <p:sldId id="262" r:id="rId39"/>
    <p:sldId id="472" r:id="rId40"/>
    <p:sldId id="593" r:id="rId41"/>
    <p:sldId id="473" r:id="rId42"/>
    <p:sldId id="462" r:id="rId43"/>
    <p:sldId id="474" r:id="rId44"/>
    <p:sldId id="477" r:id="rId45"/>
    <p:sldId id="478" r:id="rId46"/>
    <p:sldId id="479" r:id="rId47"/>
    <p:sldId id="480" r:id="rId48"/>
    <p:sldId id="481" r:id="rId49"/>
    <p:sldId id="482" r:id="rId50"/>
    <p:sldId id="483" r:id="rId51"/>
    <p:sldId id="489" r:id="rId52"/>
    <p:sldId id="566" r:id="rId53"/>
    <p:sldId id="499" r:id="rId54"/>
    <p:sldId id="502" r:id="rId55"/>
    <p:sldId id="503" r:id="rId56"/>
    <p:sldId id="504" r:id="rId57"/>
    <p:sldId id="541" r:id="rId58"/>
    <p:sldId id="542" r:id="rId59"/>
    <p:sldId id="568" r:id="rId60"/>
    <p:sldId id="543" r:id="rId61"/>
    <p:sldId id="570" r:id="rId62"/>
    <p:sldId id="571" r:id="rId63"/>
    <p:sldId id="572" r:id="rId64"/>
    <p:sldId id="594" r:id="rId65"/>
    <p:sldId id="574" r:id="rId66"/>
    <p:sldId id="578" r:id="rId67"/>
    <p:sldId id="579" r:id="rId68"/>
    <p:sldId id="595" r:id="rId69"/>
    <p:sldId id="580" r:id="rId70"/>
    <p:sldId id="576" r:id="rId71"/>
    <p:sldId id="584" r:id="rId72"/>
    <p:sldId id="596" r:id="rId73"/>
    <p:sldId id="585" r:id="rId74"/>
    <p:sldId id="586" r:id="rId75"/>
    <p:sldId id="587" r:id="rId76"/>
    <p:sldId id="597" r:id="rId77"/>
    <p:sldId id="581" r:id="rId78"/>
    <p:sldId id="582" r:id="rId79"/>
    <p:sldId id="583" r:id="rId80"/>
    <p:sldId id="588" r:id="rId81"/>
    <p:sldId id="565" r:id="rId82"/>
    <p:sldId id="589"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06" autoAdjust="0"/>
  </p:normalViewPr>
  <p:slideViewPr>
    <p:cSldViewPr>
      <p:cViewPr varScale="1">
        <p:scale>
          <a:sx n="90" d="100"/>
          <a:sy n="90" d="100"/>
        </p:scale>
        <p:origin x="-284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5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F361D2-CB2C-4187-905E-4A4A5C433F46}" type="datetimeFigureOut">
              <a:rPr lang="en-US" smtClean="0"/>
              <a:pPr/>
              <a:t>1/17/15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2445E-3AB3-4326-ACA6-67D4E561E64C}" type="slidenum">
              <a:rPr lang="en-US" smtClean="0"/>
              <a:pPr/>
              <a:t>‹#›</a:t>
            </a:fld>
            <a:endParaRPr lang="en-US"/>
          </a:p>
        </p:txBody>
      </p:sp>
    </p:spTree>
    <p:extLst>
      <p:ext uri="{BB962C8B-B14F-4D97-AF65-F5344CB8AC3E}">
        <p14:creationId xmlns:p14="http://schemas.microsoft.com/office/powerpoint/2010/main" val="271381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Numbers are important to people. 12/16/90 - the date I asked Jackie to be my “girlfriend up here”. I had another one in MD. Not proud</a:t>
            </a:r>
            <a:r>
              <a:rPr lang="en-US" baseline="0" dirty="0" smtClean="0"/>
              <a:t> of that, but a</a:t>
            </a:r>
            <a:r>
              <a:rPr lang="en-US" dirty="0" smtClean="0"/>
              <a:t>t least I was honest!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a:t>
            </a:fld>
            <a:endParaRPr lang="en-US"/>
          </a:p>
        </p:txBody>
      </p:sp>
    </p:spTree>
    <p:extLst>
      <p:ext uri="{BB962C8B-B14F-4D97-AF65-F5344CB8AC3E}">
        <p14:creationId xmlns:p14="http://schemas.microsoft.com/office/powerpoint/2010/main" val="54120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if we’re good Acts 17:11 </a:t>
            </a:r>
            <a:r>
              <a:rPr lang="en-US" dirty="0" err="1" smtClean="0"/>
              <a:t>Bereans</a:t>
            </a:r>
            <a:r>
              <a:rPr lang="en-US" dirty="0" smtClean="0"/>
              <a:t>, and followers of Isaiah 28:13’s advice, carefully reading our Scriptures, comparing line upon and line with other Scriptures and precept upon precept, we might come to the same conclusion. Because Matthew 15:32-39 describes the feeding of the 4k. So let’s take a closer look at that narrative as well. In Matthew 15, he writes…</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17</a:t>
            </a:fld>
            <a:endParaRPr lang="en-US"/>
          </a:p>
        </p:txBody>
      </p:sp>
    </p:spTree>
    <p:extLst>
      <p:ext uri="{BB962C8B-B14F-4D97-AF65-F5344CB8AC3E}">
        <p14:creationId xmlns:p14="http://schemas.microsoft.com/office/powerpoint/2010/main" val="279781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8D2445E-3AB3-4326-ACA6-67D4E561E64C}" type="slidenum">
              <a:rPr lang="en-US" smtClean="0"/>
              <a:pPr/>
              <a:t>18</a:t>
            </a:fld>
            <a:endParaRPr lang="en-US"/>
          </a:p>
        </p:txBody>
      </p:sp>
    </p:spTree>
    <p:extLst>
      <p:ext uri="{BB962C8B-B14F-4D97-AF65-F5344CB8AC3E}">
        <p14:creationId xmlns:p14="http://schemas.microsoft.com/office/powerpoint/2010/main" val="1556555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FIRST: Is this the same story? No, this is not the same story. In Matthew 14, there were five loaves and two fish. In Matthew 15, there are seven loaves and a few fish. This is a different story. In a different place. With a different audience. With different numbers. But the same point. Numbers are important to people. And numbers are really important to God! Because rightly understood, they help people believe in Him. And trust His plans for them. Especially when it looks like the wicked in the world are winning. Matthew 15:35 continues…</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19</a:t>
            </a:fld>
            <a:endParaRPr lang="en-US"/>
          </a:p>
        </p:txBody>
      </p:sp>
    </p:spTree>
    <p:extLst>
      <p:ext uri="{BB962C8B-B14F-4D97-AF65-F5344CB8AC3E}">
        <p14:creationId xmlns:p14="http://schemas.microsoft.com/office/powerpoint/2010/main" val="3297628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20</a:t>
            </a:fld>
            <a:endParaRPr lang="en-US"/>
          </a:p>
        </p:txBody>
      </p:sp>
    </p:spTree>
    <p:extLst>
      <p:ext uri="{BB962C8B-B14F-4D97-AF65-F5344CB8AC3E}">
        <p14:creationId xmlns:p14="http://schemas.microsoft.com/office/powerpoint/2010/main" val="329762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21</a:t>
            </a:fld>
            <a:endParaRPr lang="en-US"/>
          </a:p>
        </p:txBody>
      </p:sp>
    </p:spTree>
    <p:extLst>
      <p:ext uri="{BB962C8B-B14F-4D97-AF65-F5344CB8AC3E}">
        <p14:creationId xmlns:p14="http://schemas.microsoft.com/office/powerpoint/2010/main" val="329762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Elizabeth Talbot is spot on in her commentary (Ibid., 41). “In this story,” she writes, “The numbers have changed from five and twelve to seven and four. These numbers represent those on the other side.” “‘The other side’ is usually a loaded phase in the Gospels; it means ‘outsiders’” (Ibid., 39). The number four therefore in Scripture is used to highlight people who come from the four corners of the earth. What are the four corners of the earth? North. South. East. West. Revelation 7:1 clarifies that four angels are standing at the four corners of the earth holding back the four winds of strife so they do not blow on the earth or the sea.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22</a:t>
            </a:fld>
            <a:endParaRPr lang="en-US"/>
          </a:p>
        </p:txBody>
      </p:sp>
    </p:spTree>
    <p:extLst>
      <p:ext uri="{BB962C8B-B14F-4D97-AF65-F5344CB8AC3E}">
        <p14:creationId xmlns:p14="http://schemas.microsoft.com/office/powerpoint/2010/main" val="279781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Ravi Zacharias says if it weren’t for God’s intervention, there would catastrophic Katrina like events, deadly tsunami’s and devastating earthquakes literally every day. The question is not: Why do bad things happen? The question is: Why don’t even more bad things happen every day? And the answer is found in the “Fantastic</a:t>
            </a:r>
            <a:r>
              <a:rPr lang="en-US" baseline="0" dirty="0" smtClean="0"/>
              <a:t> </a:t>
            </a:r>
            <a:r>
              <a:rPr lang="en-US" dirty="0" smtClean="0"/>
              <a:t>Four”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23</a:t>
            </a:fld>
            <a:endParaRPr lang="en-US"/>
          </a:p>
        </p:txBody>
      </p:sp>
    </p:spTree>
    <p:extLst>
      <p:ext uri="{BB962C8B-B14F-4D97-AF65-F5344CB8AC3E}">
        <p14:creationId xmlns:p14="http://schemas.microsoft.com/office/powerpoint/2010/main" val="2125308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these</a:t>
            </a:r>
            <a:r>
              <a:rPr lang="en-US" baseline="0" dirty="0" smtClean="0"/>
              <a:t> four. </a:t>
            </a:r>
            <a:r>
              <a:rPr lang="en-US" dirty="0" smtClean="0"/>
              <a:t>(Marvel comic books should send me some remuneration for this shameless plug. Why is four fantastic? It’s not because these</a:t>
            </a:r>
            <a:r>
              <a:rPr lang="en-US" baseline="0" dirty="0" smtClean="0"/>
              <a:t> four are fantastic.</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24</a:t>
            </a:fld>
            <a:endParaRPr lang="en-US"/>
          </a:p>
        </p:txBody>
      </p:sp>
    </p:spTree>
    <p:extLst>
      <p:ext uri="{BB962C8B-B14F-4D97-AF65-F5344CB8AC3E}">
        <p14:creationId xmlns:p14="http://schemas.microsoft.com/office/powerpoint/2010/main" val="233962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because</a:t>
            </a:r>
            <a:r>
              <a:rPr lang="en-US" baseline="0" dirty="0" smtClean="0"/>
              <a:t> these four are fantastic! </a:t>
            </a:r>
            <a:r>
              <a:rPr lang="en-US" dirty="0" smtClean="0"/>
              <a:t>Because God’s angels are holding back the devil and his minions from wreaking total havoc on this earth. Whether they admit</a:t>
            </a:r>
            <a:r>
              <a:rPr lang="en-US" baseline="0" dirty="0" smtClean="0"/>
              <a:t> it or not, e</a:t>
            </a:r>
            <a:r>
              <a:rPr lang="en-US" dirty="0" smtClean="0"/>
              <a:t>ven atheists owe their lack of faith in God to God. And His</a:t>
            </a:r>
            <a:r>
              <a:rPr lang="en-US" baseline="0" dirty="0" smtClean="0"/>
              <a:t> angels.</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25</a:t>
            </a:fld>
            <a:endParaRPr lang="en-US"/>
          </a:p>
        </p:txBody>
      </p:sp>
    </p:spTree>
    <p:extLst>
      <p:ext uri="{BB962C8B-B14F-4D97-AF65-F5344CB8AC3E}">
        <p14:creationId xmlns:p14="http://schemas.microsoft.com/office/powerpoint/2010/main" val="3213738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Regarding the number seven, Talbot adds from the same source, “In the non-Jewish/Gentile geographical setting, seven symbolizes one basket per nation displaced by Israel in the land of Canaan” (Ibid.,41). Her proof can be found outside the Gospel of Matthew in Acts 13:19 where it says, “Then he [God] destroyed seven nations in Canaan and gave their land to Israel as an inheritance. 20 All this took about 450 years.”</a:t>
            </a:r>
            <a:r>
              <a:rPr lang="en-US" baseline="0" dirty="0" smtClean="0"/>
              <a:t> The number seven, she continues, “is used in other Hellenistic settings, such as the choosing of the seven deacons with Greek names in Acts 6:1-6. The word for baskets in both stories is different. The one in Matthew 14 is often associated with Jewish audiences. The other befitting a Gentile audience” (Ibid., 42).</a:t>
            </a:r>
            <a:endParaRPr lang="en-US" dirty="0" smtClean="0"/>
          </a:p>
        </p:txBody>
      </p:sp>
      <p:sp>
        <p:nvSpPr>
          <p:cNvPr id="4" name="Slide Number Placeholder 3"/>
          <p:cNvSpPr>
            <a:spLocks noGrp="1"/>
          </p:cNvSpPr>
          <p:nvPr>
            <p:ph type="sldNum" sz="quarter" idx="10"/>
          </p:nvPr>
        </p:nvSpPr>
        <p:spPr/>
        <p:txBody>
          <a:bodyPr/>
          <a:lstStyle/>
          <a:p>
            <a:fld id="{E8D2445E-3AB3-4326-ACA6-67D4E561E64C}" type="slidenum">
              <a:rPr lang="en-US" smtClean="0"/>
              <a:pPr/>
              <a:t>26</a:t>
            </a:fld>
            <a:endParaRPr lang="en-US"/>
          </a:p>
        </p:txBody>
      </p:sp>
    </p:spTree>
    <p:extLst>
      <p:ext uri="{BB962C8B-B14F-4D97-AF65-F5344CB8AC3E}">
        <p14:creationId xmlns:p14="http://schemas.microsoft.com/office/powerpoint/2010/main" val="279781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10/22/95 - the date we got engaged.</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a:t>
            </a:fld>
            <a:endParaRPr lang="en-US"/>
          </a:p>
        </p:txBody>
      </p:sp>
    </p:spTree>
    <p:extLst>
      <p:ext uri="{BB962C8B-B14F-4D97-AF65-F5344CB8AC3E}">
        <p14:creationId xmlns:p14="http://schemas.microsoft.com/office/powerpoint/2010/main" val="558269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shared on New Year’s Eve, during our Candle Light Agape &amp; 1Q Communion for 2015, Jesus is the bread of life for Jews and Gentiles! He’s got the whole world in His hands. Literally. When with the Passover bread in his hands He said, “Take eat, this is My Body broken for you” what He was saying to Jews and Gentiles and Atheists and Adventists is that I am more than enough for you. In 2015, my grace is sufficient for you!</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27</a:t>
            </a:fld>
            <a:endParaRPr lang="en-US"/>
          </a:p>
        </p:txBody>
      </p:sp>
    </p:spTree>
    <p:extLst>
      <p:ext uri="{BB962C8B-B14F-4D97-AF65-F5344CB8AC3E}">
        <p14:creationId xmlns:p14="http://schemas.microsoft.com/office/powerpoint/2010/main" val="249663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did not come into the world to confuse the world with big numbers and prophecies. 2 Peter 1:19 says those are</a:t>
            </a:r>
            <a:r>
              <a:rPr lang="en-US" baseline="0" dirty="0" smtClean="0"/>
              <a:t> there to point people to Jesus the morning star of prophecy.</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28</a:t>
            </a:fld>
            <a:endParaRPr lang="en-US"/>
          </a:p>
        </p:txBody>
      </p:sp>
    </p:spTree>
    <p:extLst>
      <p:ext uri="{BB962C8B-B14F-4D97-AF65-F5344CB8AC3E}">
        <p14:creationId xmlns:p14="http://schemas.microsoft.com/office/powerpoint/2010/main" val="95570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simultaneously as terrorists rejoice as they blow up another building or make another Christian flee from their homes or storm bastions of free speech to murder the journalists inside, their actions are not being ignored. They may evade the authorities on this earth. But not the One in heaven. Because a pre-advent judgment in the saints favor is simultaneously a judgment against the little horn and the beastly powers of this wicked world.</a:t>
            </a:r>
          </a:p>
        </p:txBody>
      </p:sp>
      <p:sp>
        <p:nvSpPr>
          <p:cNvPr id="4" name="Slide Number Placeholder 3"/>
          <p:cNvSpPr>
            <a:spLocks noGrp="1"/>
          </p:cNvSpPr>
          <p:nvPr>
            <p:ph type="sldNum" sz="quarter" idx="10"/>
          </p:nvPr>
        </p:nvSpPr>
        <p:spPr/>
        <p:txBody>
          <a:bodyPr/>
          <a:lstStyle/>
          <a:p>
            <a:fld id="{E8D2445E-3AB3-4326-ACA6-67D4E561E64C}" type="slidenum">
              <a:rPr lang="en-US" smtClean="0"/>
              <a:pPr/>
              <a:t>29</a:t>
            </a:fld>
            <a:endParaRPr lang="en-US"/>
          </a:p>
        </p:txBody>
      </p:sp>
    </p:spTree>
    <p:extLst>
      <p:ext uri="{BB962C8B-B14F-4D97-AF65-F5344CB8AC3E}">
        <p14:creationId xmlns:p14="http://schemas.microsoft.com/office/powerpoint/2010/main" val="4241596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before</a:t>
            </a:r>
            <a:r>
              <a:rPr lang="en-US" baseline="0" dirty="0" smtClean="0"/>
              <a:t> we go there, </a:t>
            </a:r>
            <a:r>
              <a:rPr lang="en-US" dirty="0" smtClean="0"/>
              <a:t>please note: Matthew’s narrative about the feeding of the 5k point the reader outside of Matthew to the writings of Moses and David and Isaiah and Ezekiel. Matthew’s narrative about the feeding of the 4k point us outside of Matthew to the writings of Acts and Revelation. But many Christians miss the significance of these numbers because they dismiss the significance of prophetic numbers. Especially when compared</a:t>
            </a:r>
            <a:r>
              <a:rPr lang="en-US" baseline="0" dirty="0" smtClean="0"/>
              <a:t> </a:t>
            </a:r>
            <a:r>
              <a:rPr lang="en-US" dirty="0" smtClean="0"/>
              <a:t>with other numbers in Scripture.</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30</a:t>
            </a:fld>
            <a:endParaRPr lang="en-US"/>
          </a:p>
        </p:txBody>
      </p:sp>
    </p:spTree>
    <p:extLst>
      <p:ext uri="{BB962C8B-B14F-4D97-AF65-F5344CB8AC3E}">
        <p14:creationId xmlns:p14="http://schemas.microsoft.com/office/powerpoint/2010/main" val="424159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you’re not convinced about the numerical details of Matthew 14 and 15 and you think I’m going Beautiful Mind on you like Russell Crowe in that 2001 movie about the schizophrenic math genius, I will encourage you to read the context of the stories that take place between the two miraculous feedings of the 5k and the 4k in the Gospel of Matthew. In one you will notice an obviously Jewish discussion about ceremonial washing of the hands found in Matthew 15:1-20.</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31</a:t>
            </a:fld>
            <a:endParaRPr lang="en-US"/>
          </a:p>
        </p:txBody>
      </p:sp>
    </p:spTree>
    <p:extLst>
      <p:ext uri="{BB962C8B-B14F-4D97-AF65-F5344CB8AC3E}">
        <p14:creationId xmlns:p14="http://schemas.microsoft.com/office/powerpoint/2010/main" val="322277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in the next, Jesus leaves the region of Jewish Galilee and traveling north to the region of </a:t>
            </a:r>
            <a:r>
              <a:rPr lang="en-US" dirty="0" err="1" smtClean="0"/>
              <a:t>Tyre</a:t>
            </a:r>
            <a:r>
              <a:rPr lang="en-US" dirty="0" smtClean="0"/>
              <a:t> and Sidon where He runs into a woman who pleads with Him to heal her daughter who is demon possessed. You can read about that in Matthew 15:21-28. </a:t>
            </a:r>
            <a:r>
              <a:rPr lang="en-US" dirty="0" err="1" smtClean="0"/>
              <a:t>Tyre</a:t>
            </a:r>
            <a:r>
              <a:rPr lang="en-US" dirty="0" smtClean="0"/>
              <a:t> and Sidon are Gentiles communities not Jewish.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32</a:t>
            </a:fld>
            <a:endParaRPr lang="en-US"/>
          </a:p>
        </p:txBody>
      </p:sp>
    </p:spTree>
    <p:extLst>
      <p:ext uri="{BB962C8B-B14F-4D97-AF65-F5344CB8AC3E}">
        <p14:creationId xmlns:p14="http://schemas.microsoft.com/office/powerpoint/2010/main" val="322277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Mike, what’s the point? I thought this sermon was supposed to be about What the Bible Says About the 2,300 Year Prophecy. It is. And we will get to that next and why it matters in points two and three. But before we do, could we just hit the pause button for a few moments, take a deep breath</a:t>
            </a:r>
            <a:r>
              <a:rPr lang="en-US" baseline="0" dirty="0" smtClean="0"/>
              <a:t> </a:t>
            </a:r>
            <a:r>
              <a:rPr lang="en-US" dirty="0" smtClean="0"/>
              <a:t>and pour ourselves a cup of tea? I’d like a biscuit with mine if we could. Grandpa Jessop knows what I’m talking about.</a:t>
            </a:r>
            <a:r>
              <a:rPr lang="en-US" baseline="0" dirty="0" smtClean="0"/>
              <a:t> So does </a:t>
            </a:r>
            <a:r>
              <a:rPr lang="en-US" dirty="0" smtClean="0"/>
              <a:t>my British father loves tea and when its -1 outside, I </a:t>
            </a:r>
            <a:r>
              <a:rPr lang="en-US" dirty="0" err="1" smtClean="0"/>
              <a:t>gotta</a:t>
            </a:r>
            <a:r>
              <a:rPr lang="en-US" dirty="0" smtClean="0"/>
              <a:t> say I’ve been enjoying some lately too. And while we’re enjoying our tea, let’s pause and ask ourselves a few questions regarding point number one. </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33</a:t>
            </a:fld>
            <a:endParaRPr lang="en-US"/>
          </a:p>
        </p:txBody>
      </p:sp>
    </p:spTree>
    <p:extLst>
      <p:ext uri="{BB962C8B-B14F-4D97-AF65-F5344CB8AC3E}">
        <p14:creationId xmlns:p14="http://schemas.microsoft.com/office/powerpoint/2010/main" val="3683835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tiny numbers are so important to</a:t>
            </a:r>
            <a:r>
              <a:rPr lang="en-US" baseline="0" dirty="0" smtClean="0"/>
              <a:t> </a:t>
            </a:r>
            <a:r>
              <a:rPr lang="en-US" dirty="0" smtClean="0"/>
              <a:t>God that he embeds that much detail and explanation to a couple different stories about a few loaves and fish, question one, what makes us think God isn’t even</a:t>
            </a:r>
            <a:r>
              <a:rPr lang="en-US" baseline="0" dirty="0" smtClean="0"/>
              <a:t> more </a:t>
            </a:r>
            <a:r>
              <a:rPr lang="en-US" dirty="0" smtClean="0"/>
              <a:t>interested in the longest time prophecy recorded in Scripture? 2,300 is a pretty big number!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34</a:t>
            </a:fld>
            <a:endParaRPr lang="en-US"/>
          </a:p>
        </p:txBody>
      </p:sp>
    </p:spTree>
    <p:extLst>
      <p:ext uri="{BB962C8B-B14F-4D97-AF65-F5344CB8AC3E}">
        <p14:creationId xmlns:p14="http://schemas.microsoft.com/office/powerpoint/2010/main" val="2132067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2: Why</a:t>
            </a:r>
            <a:r>
              <a:rPr lang="en-US" baseline="0" dirty="0" smtClean="0"/>
              <a:t> w</a:t>
            </a:r>
            <a:r>
              <a:rPr lang="en-US" dirty="0" smtClean="0"/>
              <a:t>hen Adventists use scriptures with numbers</a:t>
            </a:r>
            <a:r>
              <a:rPr lang="en-US" baseline="0" dirty="0" smtClean="0"/>
              <a:t> </a:t>
            </a:r>
            <a:r>
              <a:rPr lang="en-US" dirty="0" smtClean="0"/>
              <a:t>outside the book of Matthew to interpret story details inside the book of Matthew are we lauded for sound scholarship but criticized for doing the exact same thing</a:t>
            </a:r>
            <a:r>
              <a:rPr lang="en-US" baseline="0" dirty="0" smtClean="0"/>
              <a:t> when identifying the days as years inside and outside the book of Daniel? Which leads us to one more related question:</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35</a:t>
            </a:fld>
            <a:endParaRPr lang="en-US"/>
          </a:p>
        </p:txBody>
      </p:sp>
    </p:spTree>
    <p:extLst>
      <p:ext uri="{BB962C8B-B14F-4D97-AF65-F5344CB8AC3E}">
        <p14:creationId xmlns:p14="http://schemas.microsoft.com/office/powerpoint/2010/main" val="157942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question 3: Do we know that Adventists</a:t>
            </a:r>
            <a:r>
              <a:rPr lang="en-US" baseline="0" dirty="0" smtClean="0"/>
              <a:t> </a:t>
            </a:r>
            <a:r>
              <a:rPr lang="en-US" dirty="0" smtClean="0"/>
              <a:t>didn’t make this hermeneutical days are also years in Bible</a:t>
            </a:r>
            <a:r>
              <a:rPr lang="en-US" baseline="0" dirty="0" smtClean="0"/>
              <a:t> prophecy thing up </a:t>
            </a:r>
            <a:r>
              <a:rPr lang="en-US" dirty="0" smtClean="0"/>
              <a:t>in some cornfield or barn? William Miller didn’t make it up either. Years later,</a:t>
            </a:r>
            <a:r>
              <a:rPr lang="en-US" baseline="0" dirty="0" smtClean="0"/>
              <a:t> he added some additional proofs he called them that our church and its leaders never endorsed. So the year / day principle, “It </a:t>
            </a:r>
            <a:r>
              <a:rPr lang="en-US" dirty="0" smtClean="0"/>
              <a:t>cannot rightly be called an invention, a discovery; it is, in reality, a continuation and restoration of prophetic truths and principles progressively adopted over the centuries” (Questions on Doctrine, p.316). The Greek Septuagint, a translation of the old testament written in the 3rd Century BC, was actually the first translation where scholars used the day to year principle to translate "seventy weeks" as "weeks of years“ in Daniel 9.</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36</a:t>
            </a:fld>
            <a:endParaRPr lang="en-US"/>
          </a:p>
        </p:txBody>
      </p:sp>
    </p:spTree>
    <p:extLst>
      <p:ext uri="{BB962C8B-B14F-4D97-AF65-F5344CB8AC3E}">
        <p14:creationId xmlns:p14="http://schemas.microsoft.com/office/powerpoint/2010/main" val="160643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12/22/96 - the date we got married.</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4</a:t>
            </a:fld>
            <a:endParaRPr lang="en-US"/>
          </a:p>
        </p:txBody>
      </p:sp>
    </p:spTree>
    <p:extLst>
      <p:ext uri="{BB962C8B-B14F-4D97-AF65-F5344CB8AC3E}">
        <p14:creationId xmlns:p14="http://schemas.microsoft.com/office/powerpoint/2010/main" val="4110426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number one: N</a:t>
            </a:r>
            <a:r>
              <a:rPr lang="en-US" baseline="0" dirty="0" smtClean="0"/>
              <a:t>umbers are important to God. Therefore, point number two, the 2,300 year prophecy is important to God too. But not just God, also His saints. But why? Let’s look at that next in point number two. The 2,300 year prophecy is found in the book of Daniel.</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37</a:t>
            </a:fld>
            <a:endParaRPr lang="en-US"/>
          </a:p>
        </p:txBody>
      </p:sp>
    </p:spTree>
    <p:extLst>
      <p:ext uri="{BB962C8B-B14F-4D97-AF65-F5344CB8AC3E}">
        <p14:creationId xmlns:p14="http://schemas.microsoft.com/office/powerpoint/2010/main" val="3683835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462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Daniel is a great book</a:t>
            </a:r>
            <a:r>
              <a:rPr lang="en-US" sz="1600" baseline="0" dirty="0" smtClean="0">
                <a:latin typeface="Lucida Grande" charset="0"/>
                <a:ea typeface="Lucida Grande" charset="0"/>
                <a:cs typeface="Lucida Grande" charset="0"/>
                <a:sym typeface="Lucida Grande" charset="0"/>
              </a:rPr>
              <a:t> to read and study in small groups. Especially chapter 8. It’s like a zoo with no bars. You got b</a:t>
            </a:r>
            <a:r>
              <a:rPr lang="en-US" sz="1600" dirty="0" smtClean="0">
                <a:latin typeface="Lucida Grande" charset="0"/>
                <a:ea typeface="Lucida Grande" charset="0"/>
                <a:cs typeface="Lucida Grande" charset="0"/>
                <a:sym typeface="Lucida Grande" charset="0"/>
              </a:rPr>
              <a:t>easts coming</a:t>
            </a:r>
            <a:r>
              <a:rPr lang="en-US" sz="1600" baseline="0" dirty="0" smtClean="0">
                <a:latin typeface="Lucida Grande" charset="0"/>
                <a:ea typeface="Lucida Grande" charset="0"/>
                <a:cs typeface="Lucida Grande" charset="0"/>
                <a:sym typeface="Lucida Grande" charset="0"/>
              </a:rPr>
              <a:t> up here, beasts coming up there, animals beating up animals, horns breaking off horns, new horns growing back, horns growing out of horns, all symbolizing earthly rulers and kingdoms throughout history which we don’t have time to tackle this morning but when we get to the end of all that, you arrive at Daniel 8:13-14 which reads…</a:t>
            </a:r>
          </a:p>
          <a:p>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39</a:t>
            </a:fld>
            <a:endParaRPr lang="en-US"/>
          </a:p>
        </p:txBody>
      </p:sp>
    </p:spTree>
    <p:extLst>
      <p:ext uri="{BB962C8B-B14F-4D97-AF65-F5344CB8AC3E}">
        <p14:creationId xmlns:p14="http://schemas.microsoft.com/office/powerpoint/2010/main" val="1469812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wordier but more specific way to say ‘day’ in Hebrew is ‘evenings and mornings’ since that is</a:t>
            </a:r>
            <a:r>
              <a:rPr lang="en-US" baseline="0" dirty="0" smtClean="0"/>
              <a:t> what a day consists of. Other commentators delight in saying that days can also sometimes refer to unspecified periods of time and that’s true too. But in Bible prophecy, especially this one, God inspired Daniel to be specific and unusual. To help us understand that God is talking about one day with one evening and one morning. So we will see when compared with other Scriptures about numbers that this day is also a year when discussed in prophecy.</a:t>
            </a:r>
            <a:r>
              <a:rPr lang="en-US" dirty="0" smtClean="0"/>
              <a:t> </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40</a:t>
            </a:fld>
            <a:endParaRPr lang="en-US"/>
          </a:p>
        </p:txBody>
      </p:sp>
    </p:spTree>
    <p:extLst>
      <p:ext uri="{BB962C8B-B14F-4D97-AF65-F5344CB8AC3E}">
        <p14:creationId xmlns:p14="http://schemas.microsoft.com/office/powerpoint/2010/main" val="3970882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NKJV says verse 14 way.</a:t>
            </a:r>
            <a:endParaRPr lang="en-US" baseline="0" dirty="0" smtClean="0"/>
          </a:p>
          <a:p>
            <a:endParaRPr lang="en-US" baseline="0" dirty="0" smtClean="0"/>
          </a:p>
          <a:p>
            <a:r>
              <a:rPr lang="en-US" dirty="0" smtClean="0"/>
              <a:t>This is the longest time prophecy recorded</a:t>
            </a:r>
            <a:r>
              <a:rPr lang="en-US" baseline="0" dirty="0" smtClean="0"/>
              <a:t> in Scripture. When Daniel heard it, just like years later when William Miller read it over 2k years later, he immediately thought of the sanctuary on earth not the one in heaven. When Daniel read it, he thought it meant that he and his people must remain in Babylonian captivity for much longer than the 70 years the prophet Jeremiah had already said.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41</a:t>
            </a:fld>
            <a:endParaRPr lang="en-US"/>
          </a:p>
        </p:txBody>
      </p:sp>
    </p:spTree>
    <p:extLst>
      <p:ext uri="{BB962C8B-B14F-4D97-AF65-F5344CB8AC3E}">
        <p14:creationId xmlns:p14="http://schemas.microsoft.com/office/powerpoint/2010/main" val="2395711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Remember </a:t>
            </a:r>
            <a:r>
              <a:rPr lang="en-US" sz="1600" dirty="0">
                <a:latin typeface="Lucida Grande" charset="0"/>
                <a:ea typeface="Lucida Grande" charset="0"/>
                <a:cs typeface="Lucida Grande" charset="0"/>
                <a:sym typeface="Lucida Grande" charset="0"/>
              </a:rPr>
              <a:t>that Daniel and his people had been </a:t>
            </a:r>
            <a:r>
              <a:rPr lang="en-US" sz="1600" dirty="0" smtClean="0">
                <a:latin typeface="Lucida Grande" charset="0"/>
                <a:ea typeface="Lucida Grande" charset="0"/>
                <a:cs typeface="Lucida Grande" charset="0"/>
                <a:sym typeface="Lucida Grande" charset="0"/>
              </a:rPr>
              <a:t>human trafficked into </a:t>
            </a:r>
            <a:r>
              <a:rPr lang="en-US" sz="1600" dirty="0">
                <a:latin typeface="Lucida Grande" charset="0"/>
                <a:ea typeface="Lucida Grande" charset="0"/>
                <a:cs typeface="Lucida Grande" charset="0"/>
                <a:sym typeface="Lucida Grande" charset="0"/>
              </a:rPr>
              <a:t>Babylonian captivity. The temple in Jerusalem, along with the rest of the city, lay in </a:t>
            </a:r>
            <a:r>
              <a:rPr lang="en-US" sz="1600" dirty="0" smtClean="0">
                <a:latin typeface="Lucida Grande" charset="0"/>
                <a:ea typeface="Lucida Grande" charset="0"/>
                <a:cs typeface="Lucida Grande" charset="0"/>
                <a:sym typeface="Lucida Grande" charset="0"/>
              </a:rPr>
              <a:t>ruins. But Daniel found hope in the prophecy of Jeremiah 25:11, which predicted that their exile would only last for seventy years. Daniel knew that these seventy years were just about finished! He </a:t>
            </a:r>
            <a:r>
              <a:rPr lang="en-US" sz="1600" dirty="0">
                <a:latin typeface="Lucida Grande" charset="0"/>
                <a:ea typeface="Lucida Grande" charset="0"/>
                <a:cs typeface="Lucida Grande" charset="0"/>
                <a:sym typeface="Lucida Grande" charset="0"/>
              </a:rPr>
              <a:t>was looking forward to Jerusalem’s restoration! </a:t>
            </a:r>
            <a:r>
              <a:rPr lang="en-US" sz="1600" dirty="0" smtClean="0">
                <a:latin typeface="Lucida Grande" charset="0"/>
                <a:ea typeface="Lucida Grande" charset="0"/>
                <a:cs typeface="Lucida Grande" charset="0"/>
                <a:sym typeface="Lucida Grande" charset="0"/>
              </a:rPr>
              <a:t>But now Daniel thought that this </a:t>
            </a:r>
            <a:r>
              <a:rPr lang="en-US" sz="1600" dirty="0">
                <a:latin typeface="Lucida Grande" charset="0"/>
                <a:ea typeface="Lucida Grande" charset="0"/>
                <a:cs typeface="Lucida Grande" charset="0"/>
                <a:sym typeface="Lucida Grande" charset="0"/>
              </a:rPr>
              <a:t>prophecy </a:t>
            </a:r>
            <a:r>
              <a:rPr lang="en-US" sz="1600" dirty="0" smtClean="0">
                <a:latin typeface="Lucida Grande" charset="0"/>
                <a:ea typeface="Lucida Grande" charset="0"/>
                <a:cs typeface="Lucida Grande" charset="0"/>
                <a:sym typeface="Lucida Grande" charset="0"/>
              </a:rPr>
              <a:t>could mean it </a:t>
            </a:r>
            <a:r>
              <a:rPr lang="en-US" sz="1600" dirty="0">
                <a:latin typeface="Lucida Grande" charset="0"/>
                <a:ea typeface="Lucida Grande" charset="0"/>
                <a:cs typeface="Lucida Grande" charset="0"/>
                <a:sym typeface="Lucida Grande" charset="0"/>
              </a:rPr>
              <a:t>would still be many more years before the temple and the city would be </a:t>
            </a:r>
            <a:r>
              <a:rPr lang="en-US" sz="1600" dirty="0" smtClean="0">
                <a:latin typeface="Lucida Grande" charset="0"/>
                <a:ea typeface="Lucida Grande" charset="0"/>
                <a:cs typeface="Lucida Grande" charset="0"/>
                <a:sym typeface="Lucida Grande" charset="0"/>
              </a:rPr>
              <a:t>restored. That is why he got sick and fainted</a:t>
            </a:r>
            <a:r>
              <a:rPr lang="en-US" sz="1600" baseline="0" dirty="0" smtClean="0">
                <a:latin typeface="Lucida Grande" charset="0"/>
                <a:ea typeface="Lucida Grande" charset="0"/>
                <a:cs typeface="Lucida Grande" charset="0"/>
                <a:sym typeface="Lucida Grande" charset="0"/>
              </a:rPr>
              <a:t> according to Daniel 8:27.</a:t>
            </a:r>
            <a:endParaRPr lang="en-US" sz="16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Lucida Grande" charset="0"/>
                <a:ea typeface="Lucida Grande" charset="0"/>
                <a:cs typeface="Lucida Grande" charset="0"/>
                <a:sym typeface="Lucida Grande" charset="0"/>
              </a:rPr>
              <a:t>So in Daniel, chapter</a:t>
            </a:r>
            <a:r>
              <a:rPr lang="en-US" sz="1200" baseline="0" dirty="0" smtClean="0">
                <a:latin typeface="Lucida Grande" charset="0"/>
                <a:ea typeface="Lucida Grande" charset="0"/>
                <a:cs typeface="Lucida Grande" charset="0"/>
                <a:sym typeface="Lucida Grande" charset="0"/>
              </a:rPr>
              <a:t> 9</a:t>
            </a:r>
            <a:r>
              <a:rPr lang="en-US" sz="1200" dirty="0" smtClean="0">
                <a:latin typeface="Lucida Grande" charset="0"/>
                <a:ea typeface="Lucida Grande" charset="0"/>
                <a:cs typeface="Lucida Grande" charset="0"/>
                <a:sym typeface="Lucida Grande" charset="0"/>
              </a:rPr>
              <a:t> we find the prophet studying again the prophecy of Jeremiah, and praying earnestly,</a:t>
            </a:r>
            <a:r>
              <a:rPr lang="en-US" sz="1200" baseline="0" dirty="0" smtClean="0">
                <a:latin typeface="Lucida Grande" charset="0"/>
                <a:ea typeface="Lucida Grande" charset="0"/>
                <a:cs typeface="Lucida Grande" charset="0"/>
                <a:sym typeface="Lucida Grande" charset="0"/>
              </a:rPr>
              <a:t> </a:t>
            </a:r>
            <a:r>
              <a:rPr lang="en-US" sz="1200" dirty="0" smtClean="0">
                <a:latin typeface="Lucida Grande" charset="0"/>
                <a:ea typeface="Lucida Grande" charset="0"/>
                <a:cs typeface="Lucida Grande" charset="0"/>
                <a:sym typeface="Lucida Grande" charset="0"/>
              </a:rPr>
              <a:t>repentantly for God’s mercy upon His people.</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43</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Lucida Grande" charset="0"/>
                <a:ea typeface="Lucida Grande" charset="0"/>
                <a:cs typeface="Lucida Grande" charset="0"/>
                <a:sym typeface="Lucida Grande" charset="0"/>
              </a:rPr>
              <a:t>In response to his prayer, the angel Gabriel was again sent to finish explaining the vision and give Daniel</a:t>
            </a:r>
            <a:r>
              <a:rPr lang="en-US" sz="1200" baseline="0" dirty="0" smtClean="0">
                <a:latin typeface="Lucida Grande" charset="0"/>
                <a:ea typeface="Lucida Grande" charset="0"/>
                <a:cs typeface="Lucida Grande" charset="0"/>
                <a:sym typeface="Lucida Grande" charset="0"/>
              </a:rPr>
              <a:t> skill to understand it</a:t>
            </a:r>
            <a:r>
              <a:rPr lang="en-US" sz="1200" dirty="0" smtClean="0">
                <a:latin typeface="Lucida Grande" charset="0"/>
                <a:ea typeface="Lucida Grande" charset="0"/>
                <a:cs typeface="Lucida Grande" charset="0"/>
                <a:sym typeface="Lucida Grande" charset="0"/>
              </a:rPr>
              <a:t>.</a:t>
            </a:r>
          </a:p>
          <a:p>
            <a:endParaRPr lang="en-US" sz="1200" dirty="0" smtClean="0">
              <a:latin typeface="Lucida Grande" charset="0"/>
              <a:ea typeface="Lucida Grande" charset="0"/>
              <a:cs typeface="Lucida Grande" charset="0"/>
              <a:sym typeface="Lucida Grande" charset="0"/>
            </a:endParaRPr>
          </a:p>
          <a:p>
            <a:r>
              <a:rPr lang="en-US" sz="1200" dirty="0" smtClean="0">
                <a:latin typeface="Lucida Grande" charset="0"/>
                <a:ea typeface="Lucida Grande" charset="0"/>
                <a:cs typeface="Lucida Grande" charset="0"/>
                <a:sym typeface="Lucida Grande" charset="0"/>
              </a:rPr>
              <a:t>This</a:t>
            </a:r>
            <a:r>
              <a:rPr lang="en-US" sz="1200" baseline="0" dirty="0" smtClean="0">
                <a:latin typeface="Lucida Grande" charset="0"/>
                <a:ea typeface="Lucida Grande" charset="0"/>
                <a:cs typeface="Lucida Grande" charset="0"/>
                <a:sym typeface="Lucida Grande" charset="0"/>
              </a:rPr>
              <a:t> time, Gabriel </a:t>
            </a:r>
            <a:r>
              <a:rPr lang="en-US" sz="1200" dirty="0" smtClean="0">
                <a:latin typeface="Lucida Grande" charset="0"/>
                <a:ea typeface="Lucida Grande" charset="0"/>
                <a:cs typeface="Lucida Grande" charset="0"/>
                <a:sym typeface="Lucida Grande" charset="0"/>
              </a:rPr>
              <a:t>tells Daniel to “consider the vision” and begins</a:t>
            </a:r>
            <a:r>
              <a:rPr lang="en-US" sz="1200" baseline="0" dirty="0" smtClean="0">
                <a:latin typeface="Lucida Grande" charset="0"/>
                <a:ea typeface="Lucida Grande" charset="0"/>
                <a:cs typeface="Lucida Grande" charset="0"/>
                <a:sym typeface="Lucida Grande" charset="0"/>
              </a:rPr>
              <a:t> </a:t>
            </a:r>
            <a:r>
              <a:rPr lang="en-US" sz="1200" dirty="0" smtClean="0">
                <a:latin typeface="Lucida Grande" charset="0"/>
                <a:ea typeface="Lucida Grande" charset="0"/>
                <a:cs typeface="Lucida Grande" charset="0"/>
                <a:sym typeface="Lucida Grande" charset="0"/>
              </a:rPr>
              <a:t>right where Daniel had previously fainted, with an explanation of the 2300 day year period.</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44</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101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Let’s begin by reading </a:t>
            </a:r>
            <a:r>
              <a:rPr lang="en-US" sz="1600" baseline="0" dirty="0" smtClean="0">
                <a:latin typeface="Lucida Grande" charset="0"/>
                <a:ea typeface="Lucida Grande" charset="0"/>
                <a:cs typeface="Lucida Grande" charset="0"/>
                <a:sym typeface="Lucida Grande" charset="0"/>
              </a:rPr>
              <a:t>Daniel 9:24. </a:t>
            </a:r>
            <a:r>
              <a:rPr lang="en-US" sz="1600" dirty="0" smtClean="0">
                <a:latin typeface="Lucida Grande" charset="0"/>
                <a:ea typeface="Lucida Grande" charset="0"/>
                <a:cs typeface="Lucida Grande" charset="0"/>
                <a:sym typeface="Lucida Grande" charset="0"/>
              </a:rPr>
              <a:t>“Seventy </a:t>
            </a:r>
            <a:r>
              <a:rPr lang="en-US" sz="1600" dirty="0">
                <a:latin typeface="Lucida Grande" charset="0"/>
                <a:ea typeface="Lucida Grande" charset="0"/>
                <a:cs typeface="Lucida Grande" charset="0"/>
                <a:sym typeface="Lucida Grande" charset="0"/>
              </a:rPr>
              <a:t>weeks are determined for your people and for your holy city, to finish the transgression, to </a:t>
            </a:r>
            <a:r>
              <a:rPr lang="en-US" sz="1600" dirty="0" smtClean="0">
                <a:latin typeface="Lucida Grande" charset="0"/>
                <a:ea typeface="Lucida Grande" charset="0"/>
                <a:cs typeface="Lucida Grande" charset="0"/>
                <a:sym typeface="Lucida Grande" charset="0"/>
              </a:rPr>
              <a:t>make</a:t>
            </a:r>
            <a:r>
              <a:rPr lang="en-US" sz="1600" baseline="0" dirty="0" smtClean="0">
                <a:latin typeface="Lucida Grande" charset="0"/>
                <a:ea typeface="Lucida Grande" charset="0"/>
                <a:cs typeface="Lucida Grande" charset="0"/>
                <a:sym typeface="Lucida Grande" charset="0"/>
              </a:rPr>
              <a:t> </a:t>
            </a:r>
            <a:r>
              <a:rPr lang="en-US" sz="1600" dirty="0" smtClean="0">
                <a:latin typeface="Lucida Grande" charset="0"/>
                <a:ea typeface="Lucida Grande" charset="0"/>
                <a:cs typeface="Lucida Grande" charset="0"/>
                <a:sym typeface="Lucida Grande" charset="0"/>
              </a:rPr>
              <a:t>an end of sins,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to make reconciliation </a:t>
            </a:r>
            <a:r>
              <a:rPr lang="en-US" sz="1600" dirty="0">
                <a:latin typeface="Lucida Grande" charset="0"/>
                <a:ea typeface="Lucida Grande" charset="0"/>
                <a:cs typeface="Lucida Grande" charset="0"/>
                <a:sym typeface="Lucida Grande" charset="0"/>
              </a:rPr>
              <a:t>for iniquity, to bring in everlasting righteousness, to seal up </a:t>
            </a:r>
            <a:r>
              <a:rPr lang="en-US" sz="1600" dirty="0" smtClean="0">
                <a:latin typeface="Lucida Grande" charset="0"/>
                <a:ea typeface="Lucida Grande" charset="0"/>
                <a:cs typeface="Lucida Grande" charset="0"/>
                <a:sym typeface="Lucida Grande" charset="0"/>
              </a:rPr>
              <a:t>the vision </a:t>
            </a:r>
            <a:r>
              <a:rPr lang="en-US" sz="1600" dirty="0">
                <a:latin typeface="Lucida Grande" charset="0"/>
                <a:ea typeface="Lucida Grande" charset="0"/>
                <a:cs typeface="Lucida Grande" charset="0"/>
                <a:sym typeface="Lucida Grande" charset="0"/>
              </a:rPr>
              <a:t>and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8/6/99 - the date Josh was born five days late one year to the day of my dad’s stroke reminding us that God always brings something good from something bad.</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5</a:t>
            </a:fld>
            <a:endParaRPr lang="en-US"/>
          </a:p>
        </p:txBody>
      </p:sp>
    </p:spTree>
    <p:extLst>
      <p:ext uri="{BB962C8B-B14F-4D97-AF65-F5344CB8AC3E}">
        <p14:creationId xmlns:p14="http://schemas.microsoft.com/office/powerpoint/2010/main" val="2894343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510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a:latin typeface="Lucida Grande" charset="0"/>
                <a:ea typeface="Lucida Grande" charset="0"/>
                <a:cs typeface="Lucida Grande" charset="0"/>
                <a:sym typeface="Lucida Grande" charset="0"/>
              </a:rPr>
              <a:t>prophecy, and to anoint the Most Holy.”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“Know </a:t>
            </a:r>
            <a:r>
              <a:rPr lang="en-US" sz="1600" dirty="0">
                <a:latin typeface="Lucida Grande" charset="0"/>
                <a:ea typeface="Lucida Grande" charset="0"/>
                <a:cs typeface="Lucida Grande" charset="0"/>
                <a:sym typeface="Lucida Grande" charset="0"/>
              </a:rPr>
              <a:t>therefore and understand, that from the going forth of the command to restore and build Jerusalem until Messiah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a:latin typeface="Lucida Grande" charset="0"/>
                <a:ea typeface="Lucida Grande" charset="0"/>
                <a:cs typeface="Lucida Grande" charset="0"/>
                <a:sym typeface="Lucida Grande" charset="0"/>
              </a:rPr>
              <a:t>the prince there shall be seven weeks and sixty-two weeks; the street shall be built again,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34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a:latin typeface="Lucida Grande" charset="0"/>
                <a:ea typeface="Lucida Grande" charset="0"/>
                <a:cs typeface="Lucida Grande" charset="0"/>
                <a:sym typeface="Lucida Grande" charset="0"/>
              </a:rPr>
              <a:t>and the wall, even in troublesome times</a:t>
            </a:r>
            <a:r>
              <a:rPr lang="en-US" sz="1600" dirty="0" smtClean="0">
                <a:latin typeface="Lucida Grande" charset="0"/>
                <a:ea typeface="Lucida Grande" charset="0"/>
                <a:cs typeface="Lucida Grande" charset="0"/>
                <a:sym typeface="Lucida Grande" charset="0"/>
              </a:rPr>
              <a:t>.”</a:t>
            </a:r>
          </a:p>
          <a:p>
            <a:endParaRPr lang="en-US" sz="1600" dirty="0" smtClean="0">
              <a:latin typeface="Lucida Grande" charset="0"/>
              <a:ea typeface="Lucida Grande" charset="0"/>
              <a:cs typeface="Lucida Grande" charset="0"/>
              <a:sym typeface="Lucida Grande" charset="0"/>
            </a:endParaRPr>
          </a:p>
          <a:p>
            <a:r>
              <a:rPr lang="en-US" sz="1600" dirty="0" smtClean="0">
                <a:latin typeface="Lucida Grande" charset="0"/>
                <a:ea typeface="Lucida Grande" charset="0"/>
                <a:cs typeface="Lucida Grande" charset="0"/>
                <a:sym typeface="Lucida Grande" charset="0"/>
              </a:rPr>
              <a:t>Daniel </a:t>
            </a:r>
            <a:r>
              <a:rPr lang="en-US" sz="1600" dirty="0">
                <a:latin typeface="Lucida Grande" charset="0"/>
                <a:ea typeface="Lucida Grande" charset="0"/>
                <a:cs typeface="Lucida Grande" charset="0"/>
                <a:sym typeface="Lucida Grande" charset="0"/>
              </a:rPr>
              <a:t>must have been </a:t>
            </a:r>
            <a:r>
              <a:rPr lang="en-US" sz="1600" b="1" dirty="0">
                <a:latin typeface="Lucida Grande" charset="0"/>
                <a:ea typeface="Lucida Grande" charset="0"/>
                <a:cs typeface="Lucida Grande" charset="0"/>
                <a:sym typeface="Lucida Grande" charset="0"/>
              </a:rPr>
              <a:t>extremely</a:t>
            </a:r>
            <a:r>
              <a:rPr lang="en-US" sz="1600" dirty="0">
                <a:latin typeface="Lucida Grande" charset="0"/>
                <a:ea typeface="Lucida Grande" charset="0"/>
                <a:cs typeface="Lucida Grande" charset="0"/>
                <a:sym typeface="Lucida Grande" charset="0"/>
              </a:rPr>
              <a:t> relieved when he understood that the restoration of Jerusalem would mark the </a:t>
            </a:r>
            <a:r>
              <a:rPr lang="en-US" sz="1600" b="1" dirty="0">
                <a:latin typeface="Lucida Grande" charset="0"/>
                <a:ea typeface="Lucida Grande" charset="0"/>
                <a:cs typeface="Lucida Grande" charset="0"/>
                <a:sym typeface="Lucida Grande" charset="0"/>
              </a:rPr>
              <a:t>beginning </a:t>
            </a:r>
            <a:r>
              <a:rPr lang="en-US" sz="1600" dirty="0">
                <a:latin typeface="Lucida Grande" charset="0"/>
                <a:ea typeface="Lucida Grande" charset="0"/>
                <a:cs typeface="Lucida Grande" charset="0"/>
                <a:sym typeface="Lucida Grande" charset="0"/>
              </a:rPr>
              <a:t>of the 2300-day prophecy, </a:t>
            </a:r>
            <a:r>
              <a:rPr lang="en-US" sz="1600" b="1" dirty="0">
                <a:latin typeface="Lucida Grande" charset="0"/>
                <a:ea typeface="Lucida Grande" charset="0"/>
                <a:cs typeface="Lucida Grande" charset="0"/>
                <a:sym typeface="Lucida Grande" charset="0"/>
              </a:rPr>
              <a:t>not</a:t>
            </a:r>
            <a:r>
              <a:rPr lang="en-US" sz="1600" dirty="0">
                <a:latin typeface="Lucida Grande" charset="0"/>
                <a:ea typeface="Lucida Grande" charset="0"/>
                <a:cs typeface="Lucida Grande" charset="0"/>
                <a:sym typeface="Lucida Grande" charset="0"/>
              </a:rPr>
              <a:t> the end! </a:t>
            </a:r>
            <a:endParaRPr lang="en-US" sz="1600" dirty="0" smtClean="0">
              <a:latin typeface="Lucida Grande" charset="0"/>
              <a:ea typeface="Lucida Grande" charset="0"/>
              <a:cs typeface="Lucida Grande" charset="0"/>
              <a:sym typeface="Lucida Grande" charset="0"/>
            </a:endParaRPr>
          </a:p>
          <a:p>
            <a:endParaRPr lang="en-US" sz="1600" dirty="0" smtClean="0">
              <a:latin typeface="Lucida Grande" charset="0"/>
              <a:ea typeface="Lucida Grande" charset="0"/>
              <a:cs typeface="Lucida Grande" charset="0"/>
              <a:sym typeface="Lucida Grande" charset="0"/>
            </a:endParaRPr>
          </a:p>
          <a:p>
            <a:r>
              <a:rPr lang="en-US" sz="1600" dirty="0" smtClean="0">
                <a:latin typeface="Lucida Grande" charset="0"/>
                <a:ea typeface="Lucida Grande" charset="0"/>
                <a:cs typeface="Lucida Grande" charset="0"/>
                <a:sym typeface="Lucida Grande" charset="0"/>
              </a:rPr>
              <a:t>Let’s continue reading.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342900" indent="-342900">
              <a:buNone/>
            </a:pPr>
            <a:r>
              <a:rPr lang="en-US" sz="1600" dirty="0" smtClean="0">
                <a:latin typeface="Lucida Grande" charset="0"/>
                <a:ea typeface="Lucida Grande" charset="0"/>
                <a:cs typeface="Lucida Grande" charset="0"/>
                <a:sym typeface="Lucida Grande" charset="0"/>
              </a:rPr>
              <a:t>Some of you may recall</a:t>
            </a:r>
            <a:r>
              <a:rPr lang="en-US" sz="1600" baseline="0" dirty="0" smtClean="0">
                <a:latin typeface="Lucida Grande" charset="0"/>
                <a:ea typeface="Lucida Grande" charset="0"/>
                <a:cs typeface="Lucida Grande" charset="0"/>
                <a:sym typeface="Lucida Grande" charset="0"/>
              </a:rPr>
              <a:t> that at </a:t>
            </a:r>
            <a:r>
              <a:rPr lang="en-US" sz="1600" dirty="0" smtClean="0">
                <a:latin typeface="Lucida Grande" charset="0"/>
                <a:ea typeface="Lucida Grande" charset="0"/>
                <a:cs typeface="Lucida Grande" charset="0"/>
                <a:sym typeface="Lucida Grande" charset="0"/>
              </a:rPr>
              <a:t>this time last year,</a:t>
            </a:r>
            <a:r>
              <a:rPr lang="en-US" sz="1600" baseline="0" dirty="0" smtClean="0">
                <a:latin typeface="Lucida Grande" charset="0"/>
                <a:ea typeface="Lucida Grande" charset="0"/>
                <a:cs typeface="Lucida Grande" charset="0"/>
                <a:sym typeface="Lucida Grande" charset="0"/>
              </a:rPr>
              <a:t> </a:t>
            </a:r>
            <a:r>
              <a:rPr lang="en-US" sz="1600" dirty="0" smtClean="0">
                <a:latin typeface="Lucida Grande" charset="0"/>
                <a:ea typeface="Lucida Grande" charset="0"/>
                <a:cs typeface="Lucida Grande" charset="0"/>
                <a:sym typeface="Lucida Grande" charset="0"/>
              </a:rPr>
              <a:t>I shared a two part mini-series based on Daniel 9:24-27. These verses which continue beyond</a:t>
            </a:r>
            <a:r>
              <a:rPr lang="en-US" sz="1600" baseline="0" dirty="0" smtClean="0">
                <a:latin typeface="Lucida Grande" charset="0"/>
                <a:ea typeface="Lucida Grande" charset="0"/>
                <a:cs typeface="Lucida Grande" charset="0"/>
                <a:sym typeface="Lucida Grande" charset="0"/>
              </a:rPr>
              <a:t> verse 25 through verse 27</a:t>
            </a:r>
            <a:r>
              <a:rPr lang="en-US" sz="1600" dirty="0" smtClean="0">
                <a:latin typeface="Lucida Grande" charset="0"/>
                <a:ea typeface="Lucida Grande" charset="0"/>
                <a:cs typeface="Lucida Grande" charset="0"/>
                <a:sym typeface="Lucida Grande" charset="0"/>
              </a:rPr>
              <a:t> address:</a:t>
            </a:r>
          </a:p>
          <a:p>
            <a:pPr marL="342900" indent="-342900">
              <a:buAutoNum type="arabicParenR"/>
            </a:pPr>
            <a:r>
              <a:rPr lang="en-US" sz="1600" dirty="0" smtClean="0">
                <a:latin typeface="Lucida Grande" charset="0"/>
                <a:ea typeface="Lucida Grande" charset="0"/>
                <a:cs typeface="Lucida Grande" charset="0"/>
                <a:sym typeface="Lucida Grande" charset="0"/>
              </a:rPr>
              <a:t>The </a:t>
            </a:r>
            <a:r>
              <a:rPr lang="en-US" sz="1600" dirty="0">
                <a:latin typeface="Lucida Grande" charset="0"/>
                <a:ea typeface="Lucida Grande" charset="0"/>
                <a:cs typeface="Lucida Grande" charset="0"/>
                <a:sym typeface="Lucida Grande" charset="0"/>
              </a:rPr>
              <a:t>timing of the rebuilding of </a:t>
            </a:r>
            <a:r>
              <a:rPr lang="en-US" sz="1600" dirty="0" smtClean="0">
                <a:latin typeface="Lucida Grande" charset="0"/>
                <a:ea typeface="Lucida Grande" charset="0"/>
                <a:cs typeface="Lucida Grande" charset="0"/>
                <a:sym typeface="Lucida Grande" charset="0"/>
              </a:rPr>
              <a:t>Jerusalem – (This is important because everything is based off of that date)</a:t>
            </a:r>
          </a:p>
          <a:p>
            <a:pPr marL="342900" indent="-342900">
              <a:buAutoNum type="arabicParenR"/>
            </a:pPr>
            <a:r>
              <a:rPr lang="en-US" sz="1600" dirty="0" smtClean="0">
                <a:latin typeface="Lucida Grande" charset="0"/>
                <a:ea typeface="Lucida Grande" charset="0"/>
                <a:cs typeface="Lucida Grande" charset="0"/>
                <a:sym typeface="Lucida Grande" charset="0"/>
              </a:rPr>
              <a:t>The </a:t>
            </a:r>
            <a:r>
              <a:rPr lang="en-US" sz="1600" dirty="0">
                <a:latin typeface="Lucida Grande" charset="0"/>
                <a:ea typeface="Lucida Grande" charset="0"/>
                <a:cs typeface="Lucida Grande" charset="0"/>
                <a:sym typeface="Lucida Grande" charset="0"/>
              </a:rPr>
              <a:t>advent of the </a:t>
            </a:r>
            <a:r>
              <a:rPr lang="en-US" sz="1600" dirty="0" smtClean="0">
                <a:latin typeface="Lucida Grande" charset="0"/>
                <a:ea typeface="Lucida Grande" charset="0"/>
                <a:cs typeface="Lucida Grande" charset="0"/>
                <a:sym typeface="Lucida Grande" charset="0"/>
              </a:rPr>
              <a:t>Messiah – (This proves that Jesus</a:t>
            </a:r>
            <a:r>
              <a:rPr lang="en-US" sz="1600" baseline="0" dirty="0" smtClean="0">
                <a:latin typeface="Lucida Grande" charset="0"/>
                <a:ea typeface="Lucida Grande" charset="0"/>
                <a:cs typeface="Lucida Grande" charset="0"/>
                <a:sym typeface="Lucida Grande" charset="0"/>
              </a:rPr>
              <a:t> is the Messiah)</a:t>
            </a:r>
            <a:endParaRPr lang="en-US" sz="1600" dirty="0" smtClean="0">
              <a:latin typeface="Lucida Grande" charset="0"/>
              <a:ea typeface="Lucida Grande" charset="0"/>
              <a:cs typeface="Lucida Grande" charset="0"/>
              <a:sym typeface="Lucida Grande" charset="0"/>
            </a:endParaRPr>
          </a:p>
          <a:p>
            <a:pPr marL="342900" indent="-342900">
              <a:buAutoNum type="arabicParenR"/>
            </a:pPr>
            <a:r>
              <a:rPr lang="en-US" sz="1600" dirty="0" smtClean="0">
                <a:latin typeface="Lucida Grande" charset="0"/>
                <a:ea typeface="Lucida Grande" charset="0"/>
                <a:cs typeface="Lucida Grande" charset="0"/>
                <a:sym typeface="Lucida Grande" charset="0"/>
              </a:rPr>
              <a:t>Jesus’ death </a:t>
            </a:r>
            <a:r>
              <a:rPr lang="en-US" sz="1600" dirty="0">
                <a:latin typeface="Lucida Grande" charset="0"/>
                <a:ea typeface="Lucida Grande" charset="0"/>
                <a:cs typeface="Lucida Grande" charset="0"/>
                <a:sym typeface="Lucida Grande" charset="0"/>
              </a:rPr>
              <a:t>in our </a:t>
            </a:r>
            <a:r>
              <a:rPr lang="en-US" sz="1600" dirty="0" smtClean="0">
                <a:latin typeface="Lucida Grande" charset="0"/>
                <a:ea typeface="Lucida Grande" charset="0"/>
                <a:cs typeface="Lucida Grande" charset="0"/>
                <a:sym typeface="Lucida Grande" charset="0"/>
              </a:rPr>
              <a:t>behalf – (This</a:t>
            </a:r>
            <a:r>
              <a:rPr lang="en-US" sz="1600" baseline="0" dirty="0" smtClean="0">
                <a:latin typeface="Lucida Grande" charset="0"/>
                <a:ea typeface="Lucida Grande" charset="0"/>
                <a:cs typeface="Lucida Grande" charset="0"/>
                <a:sym typeface="Lucida Grande" charset="0"/>
              </a:rPr>
              <a:t> p</a:t>
            </a:r>
            <a:r>
              <a:rPr lang="en-US" sz="1600" dirty="0" smtClean="0">
                <a:latin typeface="Lucida Grande" charset="0"/>
                <a:ea typeface="Lucida Grande" charset="0"/>
                <a:cs typeface="Lucida Grande" charset="0"/>
                <a:sym typeface="Lucida Grande" charset="0"/>
              </a:rPr>
              <a:t>roves</a:t>
            </a:r>
            <a:r>
              <a:rPr lang="en-US" sz="1600" baseline="0" dirty="0" smtClean="0">
                <a:latin typeface="Lucida Grande" charset="0"/>
                <a:ea typeface="Lucida Grande" charset="0"/>
                <a:cs typeface="Lucida Grande" charset="0"/>
                <a:sym typeface="Lucida Grande" charset="0"/>
              </a:rPr>
              <a:t> that the Messiah died for our sins and we can have eternal life because He did)</a:t>
            </a:r>
            <a:endParaRPr lang="en-US" sz="1600" dirty="0" smtClean="0">
              <a:latin typeface="Lucida Grande" charset="0"/>
              <a:ea typeface="Lucida Grande" charset="0"/>
              <a:cs typeface="Lucida Grande" charset="0"/>
              <a:sym typeface="Lucida Grande" charset="0"/>
            </a:endParaRPr>
          </a:p>
          <a:p>
            <a:pPr marL="342900" indent="-342900">
              <a:buAutoNum type="arabicParenR"/>
            </a:pPr>
            <a:r>
              <a:rPr lang="en-US" sz="1600" dirty="0" smtClean="0">
                <a:latin typeface="Lucida Grande" charset="0"/>
                <a:ea typeface="Lucida Grande" charset="0"/>
                <a:cs typeface="Lucida Grande" charset="0"/>
                <a:sym typeface="Lucida Grande" charset="0"/>
              </a:rPr>
              <a:t>And the </a:t>
            </a:r>
            <a:r>
              <a:rPr lang="en-US" sz="1600" dirty="0">
                <a:latin typeface="Lucida Grande" charset="0"/>
                <a:ea typeface="Lucida Grande" charset="0"/>
                <a:cs typeface="Lucida Grande" charset="0"/>
                <a:sym typeface="Lucida Grande" charset="0"/>
              </a:rPr>
              <a:t>gospel </a:t>
            </a:r>
            <a:r>
              <a:rPr lang="en-US" sz="1600" dirty="0" smtClean="0">
                <a:latin typeface="Lucida Grande" charset="0"/>
                <a:ea typeface="Lucida Grande" charset="0"/>
                <a:cs typeface="Lucida Grande" charset="0"/>
                <a:sym typeface="Lucida Grande" charset="0"/>
              </a:rPr>
              <a:t>going</a:t>
            </a:r>
            <a:r>
              <a:rPr lang="en-US" sz="1600" baseline="0" dirty="0" smtClean="0">
                <a:latin typeface="Lucida Grande" charset="0"/>
                <a:ea typeface="Lucida Grande" charset="0"/>
                <a:cs typeface="Lucida Grande" charset="0"/>
                <a:sym typeface="Lucida Grande" charset="0"/>
              </a:rPr>
              <a:t> </a:t>
            </a:r>
            <a:r>
              <a:rPr lang="en-US" sz="1600" dirty="0" smtClean="0">
                <a:latin typeface="Lucida Grande" charset="0"/>
                <a:ea typeface="Lucida Grande" charset="0"/>
                <a:cs typeface="Lucida Grande" charset="0"/>
                <a:sym typeface="Lucida Grande" charset="0"/>
              </a:rPr>
              <a:t>to </a:t>
            </a:r>
            <a:r>
              <a:rPr lang="en-US" sz="1600" dirty="0">
                <a:latin typeface="Lucida Grande" charset="0"/>
                <a:ea typeface="Lucida Grande" charset="0"/>
                <a:cs typeface="Lucida Grande" charset="0"/>
                <a:sym typeface="Lucida Grande" charset="0"/>
              </a:rPr>
              <a:t>the </a:t>
            </a:r>
            <a:r>
              <a:rPr lang="en-US" sz="1600" dirty="0" smtClean="0">
                <a:latin typeface="Lucida Grande" charset="0"/>
                <a:ea typeface="Lucida Grande" charset="0"/>
                <a:cs typeface="Lucida Grande" charset="0"/>
                <a:sym typeface="Lucida Grande" charset="0"/>
              </a:rPr>
              <a:t>gentiles – (This is</a:t>
            </a:r>
            <a:r>
              <a:rPr lang="en-US" sz="1600" baseline="0" dirty="0" smtClean="0">
                <a:latin typeface="Lucida Grande" charset="0"/>
                <a:ea typeface="Lucida Grande" charset="0"/>
                <a:cs typeface="Lucida Grande" charset="0"/>
                <a:sym typeface="Lucida Grande" charset="0"/>
              </a:rPr>
              <a:t> i</a:t>
            </a:r>
            <a:r>
              <a:rPr lang="en-US" sz="1600" dirty="0" smtClean="0">
                <a:latin typeface="Lucida Grande" charset="0"/>
                <a:ea typeface="Lucida Grande" charset="0"/>
                <a:cs typeface="Lucida Grande" charset="0"/>
                <a:sym typeface="Lucida Grande" charset="0"/>
              </a:rPr>
              <a:t>mportant to us</a:t>
            </a:r>
            <a:r>
              <a:rPr lang="en-US" sz="1600" baseline="0" dirty="0" smtClean="0">
                <a:latin typeface="Lucida Grande" charset="0"/>
                <a:ea typeface="Lucida Grande" charset="0"/>
                <a:cs typeface="Lucida Grande" charset="0"/>
                <a:sym typeface="Lucida Grande" charset="0"/>
              </a:rPr>
              <a:t> because </a:t>
            </a:r>
            <a:r>
              <a:rPr lang="en-US" sz="1600" dirty="0" smtClean="0">
                <a:latin typeface="Lucida Grande" charset="0"/>
                <a:ea typeface="Lucida Grande" charset="0"/>
                <a:cs typeface="Lucida Grande" charset="0"/>
                <a:sym typeface="Lucida Grande" charset="0"/>
              </a:rPr>
              <a:t>we are probably all here as a result</a:t>
            </a:r>
            <a:r>
              <a:rPr lang="en-US" sz="1600" baseline="0" dirty="0" smtClean="0">
                <a:latin typeface="Lucida Grande" charset="0"/>
                <a:ea typeface="Lucida Grande" charset="0"/>
                <a:cs typeface="Lucida Grande" charset="0"/>
                <a:sym typeface="Lucida Grande" charset="0"/>
              </a:rPr>
              <a:t> of this)</a:t>
            </a:r>
            <a:endParaRPr lang="en-US" sz="1600" dirty="0" smtClean="0">
              <a:latin typeface="Lucida Grande" charset="0"/>
              <a:ea typeface="Lucida Grande" charset="0"/>
              <a:cs typeface="Lucida Grande" charset="0"/>
              <a:sym typeface="Lucida Grande" charset="0"/>
            </a:endParaRPr>
          </a:p>
          <a:p>
            <a:pPr marL="342900" indent="-342900">
              <a:buAutoNum type="arabicParenR"/>
            </a:pPr>
            <a:r>
              <a:rPr lang="en-US" sz="1600" dirty="0" smtClean="0">
                <a:latin typeface="Lucida Grande" charset="0"/>
                <a:ea typeface="Lucida Grande" charset="0"/>
                <a:cs typeface="Lucida Grande" charset="0"/>
                <a:sym typeface="Lucida Grande" charset="0"/>
              </a:rPr>
              <a:t>This morning,</a:t>
            </a:r>
            <a:r>
              <a:rPr lang="en-US" sz="1600" baseline="0" dirty="0" smtClean="0">
                <a:latin typeface="Lucida Grande" charset="0"/>
                <a:ea typeface="Lucida Grande" charset="0"/>
                <a:cs typeface="Lucida Grande" charset="0"/>
                <a:sym typeface="Lucida Grande" charset="0"/>
              </a:rPr>
              <a:t> what we’re most interested in is t</a:t>
            </a:r>
            <a:r>
              <a:rPr lang="en-US" sz="1600" dirty="0" smtClean="0">
                <a:latin typeface="Lucida Grande" charset="0"/>
                <a:ea typeface="Lucida Grande" charset="0"/>
                <a:cs typeface="Lucida Grande" charset="0"/>
                <a:sym typeface="Lucida Grande" charset="0"/>
              </a:rPr>
              <a:t>he timing of </a:t>
            </a:r>
            <a:r>
              <a:rPr lang="en-US" sz="1600" baseline="0" dirty="0" smtClean="0">
                <a:latin typeface="Lucida Grande" charset="0"/>
                <a:ea typeface="Lucida Grande" charset="0"/>
                <a:cs typeface="Lucida Grande" charset="0"/>
                <a:sym typeface="Lucida Grande" charset="0"/>
              </a:rPr>
              <a:t>the cleansing of the Sanctuary </a:t>
            </a:r>
            <a:r>
              <a:rPr lang="en-US" sz="1600" dirty="0" smtClean="0">
                <a:latin typeface="Lucida Grande" charset="0"/>
                <a:ea typeface="Lucida Grande" charset="0"/>
                <a:cs typeface="Lucida Grande" charset="0"/>
                <a:sym typeface="Lucida Grande" charset="0"/>
              </a:rPr>
              <a:t>and what it means to us.</a:t>
            </a:r>
          </a:p>
          <a:p>
            <a:pPr marL="0" indent="0">
              <a:buNone/>
            </a:pPr>
            <a:endParaRPr lang="en-US" sz="16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figure that out, God sent Gabriel to tell Daniel to figure out the 70 weeks first. Daniel 9:24 stated “Seventy weeks are determined for your people.” The Hebrew word ‘</a:t>
            </a:r>
            <a:r>
              <a:rPr lang="en-US" sz="1200" b="0" i="0" kern="1200" baseline="0" dirty="0" err="1" smtClean="0">
                <a:solidFill>
                  <a:schemeClr val="tx1"/>
                </a:solidFill>
                <a:latin typeface="+mn-lt"/>
                <a:ea typeface="+mn-ea"/>
                <a:cs typeface="+mn-cs"/>
              </a:rPr>
              <a:t>chathak</a:t>
            </a:r>
            <a:r>
              <a:rPr lang="en-US" sz="1200" b="0" i="0" kern="1200" baseline="0" dirty="0" smtClean="0">
                <a:solidFill>
                  <a:schemeClr val="tx1"/>
                </a:solidFill>
                <a:latin typeface="+mn-lt"/>
                <a:ea typeface="+mn-ea"/>
                <a:cs typeface="+mn-cs"/>
              </a:rPr>
              <a:t>’ translated ‘determined’ is no</a:t>
            </a:r>
            <a:r>
              <a:rPr lang="en-US" sz="1200" b="0" i="0" kern="1200" dirty="0" smtClean="0">
                <a:solidFill>
                  <a:schemeClr val="tx1"/>
                </a:solidFill>
                <a:latin typeface="+mn-lt"/>
                <a:ea typeface="+mn-ea"/>
                <a:cs typeface="+mn-cs"/>
              </a:rPr>
              <a:t>t used anywhere else in the Bible</a:t>
            </a:r>
            <a:r>
              <a:rPr lang="en-US" sz="1200" b="0" i="0" kern="1200" baseline="0" dirty="0" smtClean="0">
                <a:solidFill>
                  <a:schemeClr val="tx1"/>
                </a:solidFill>
                <a:latin typeface="+mn-lt"/>
                <a:ea typeface="+mn-ea"/>
                <a:cs typeface="+mn-cs"/>
              </a:rPr>
              <a:t> but was later used everywhere for “cut off.” </a:t>
            </a:r>
            <a:r>
              <a:rPr lang="en-US" sz="1200" b="0" i="0" kern="1200" dirty="0" smtClean="0">
                <a:solidFill>
                  <a:schemeClr val="tx1"/>
                </a:solidFill>
                <a:latin typeface="+mn-lt"/>
                <a:ea typeface="+mn-ea"/>
                <a:cs typeface="+mn-cs"/>
              </a:rPr>
              <a:t>Seventy weeks, representing</a:t>
            </a:r>
            <a:r>
              <a:rPr lang="en-US" sz="1200" b="0" i="0" kern="1200" baseline="0" dirty="0" smtClean="0">
                <a:solidFill>
                  <a:schemeClr val="tx1"/>
                </a:solidFill>
                <a:latin typeface="+mn-lt"/>
                <a:ea typeface="+mn-ea"/>
                <a:cs typeface="+mn-cs"/>
              </a:rPr>
              <a:t> 490 years, are declared by the angel Gabriel to be cut off and reserved for the Jewish nation to decide what to do with Jesus. </a:t>
            </a:r>
            <a:r>
              <a:rPr lang="en-US" baseline="0" dirty="0" smtClean="0"/>
              <a:t>But cut off from what? Since the 2,300 day / year prophecy was the only period of time previously mentioned in  chapter 8, it is the period from which the seventy weeks of years are cut off.</a:t>
            </a:r>
          </a:p>
          <a:p>
            <a:endParaRPr lang="en-US" baseline="0" dirty="0" smtClean="0"/>
          </a:p>
        </p:txBody>
      </p:sp>
      <p:sp>
        <p:nvSpPr>
          <p:cNvPr id="4" name="Slide Number Placeholder 3"/>
          <p:cNvSpPr>
            <a:spLocks noGrp="1"/>
          </p:cNvSpPr>
          <p:nvPr>
            <p:ph type="sldNum" sz="quarter" idx="10"/>
          </p:nvPr>
        </p:nvSpPr>
        <p:spPr/>
        <p:txBody>
          <a:bodyPr/>
          <a:lstStyle/>
          <a:p>
            <a:fld id="{E8D2445E-3AB3-4326-ACA6-67D4E561E64C}" type="slidenum">
              <a:rPr lang="en-US" smtClean="0"/>
              <a:pPr/>
              <a:t>52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Again, Adventists didn’t make this up. </a:t>
            </a:r>
            <a:r>
              <a:rPr lang="en-US" sz="1200" kern="1200" dirty="0" err="1" smtClean="0">
                <a:solidFill>
                  <a:schemeClr val="tx1"/>
                </a:solidFill>
                <a:latin typeface="+mn-lt"/>
                <a:ea typeface="+mn-ea"/>
                <a:cs typeface="+mn-cs"/>
              </a:rPr>
              <a:t>Millerites</a:t>
            </a:r>
            <a:r>
              <a:rPr lang="en-US" sz="1200" kern="1200" baseline="0" dirty="0" smtClean="0">
                <a:solidFill>
                  <a:schemeClr val="tx1"/>
                </a:solidFill>
                <a:latin typeface="+mn-lt"/>
                <a:ea typeface="+mn-ea"/>
                <a:cs typeface="+mn-cs"/>
              </a:rPr>
              <a:t> didn’t make this up. Scholars have been replacing days for years in Bible prophecy since the 3</a:t>
            </a:r>
            <a:r>
              <a:rPr lang="en-US" sz="1200" kern="1200" baseline="30000" dirty="0" smtClean="0">
                <a:solidFill>
                  <a:schemeClr val="tx1"/>
                </a:solidFill>
                <a:latin typeface="+mn-lt"/>
                <a:ea typeface="+mn-ea"/>
                <a:cs typeface="+mn-cs"/>
              </a:rPr>
              <a:t>rd</a:t>
            </a:r>
            <a:r>
              <a:rPr lang="en-US" sz="1200" kern="1200" baseline="0" dirty="0" smtClean="0">
                <a:solidFill>
                  <a:schemeClr val="tx1"/>
                </a:solidFill>
                <a:latin typeface="+mn-lt"/>
                <a:ea typeface="+mn-ea"/>
                <a:cs typeface="+mn-cs"/>
              </a:rPr>
              <a:t> century BC. Comparing Scripture with Scripture works inside the Gospel and outside the Gospel of Matthew. And it works inside and outside the book of Daniel. </a:t>
            </a:r>
            <a:r>
              <a:rPr lang="en-US" sz="1200" kern="1200" dirty="0" smtClean="0">
                <a:solidFill>
                  <a:schemeClr val="tx1"/>
                </a:solidFill>
                <a:latin typeface="+mn-lt"/>
                <a:ea typeface="+mn-ea"/>
                <a:cs typeface="+mn-cs"/>
              </a:rPr>
              <a:t>What Gabriel</a:t>
            </a:r>
            <a:r>
              <a:rPr lang="en-US" sz="1200" kern="1200" baseline="0" dirty="0" smtClean="0">
                <a:solidFill>
                  <a:schemeClr val="tx1"/>
                </a:solidFill>
                <a:latin typeface="+mn-lt"/>
                <a:ea typeface="+mn-ea"/>
                <a:cs typeface="+mn-cs"/>
              </a:rPr>
              <a:t> was trying to help us understand is if </a:t>
            </a:r>
            <a:r>
              <a:rPr lang="en-US" sz="1200" kern="1200" dirty="0" smtClean="0">
                <a:solidFill>
                  <a:schemeClr val="tx1"/>
                </a:solidFill>
                <a:latin typeface="+mn-lt"/>
                <a:ea typeface="+mn-ea"/>
                <a:cs typeface="+mn-cs"/>
              </a:rPr>
              <a:t>you know when the 490 weeks of years begins, you know when the 2,300 years begins too. So when do the 490 weeks begin? Daniel 9:25 said…</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53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when was</a:t>
            </a:r>
            <a:r>
              <a:rPr lang="en-US" baseline="0" dirty="0" smtClean="0"/>
              <a:t> there a command to restore and build Jerusalem? We find the answer to this word problem in the Old Testament prophet writings of the Ezra. Ezra 7 says…</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54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Bible says the start date for the 490 weeks of years and the 2,300 days of years begins begins at the decree to restore and build Jerusalem. And Ezra says that decree was made in the seventh year of King </a:t>
            </a:r>
            <a:r>
              <a:rPr lang="en-US" dirty="0" err="1" smtClean="0"/>
              <a:t>Artaxerxes</a:t>
            </a:r>
            <a:r>
              <a:rPr lang="en-US" dirty="0" smtClean="0"/>
              <a:t>.</a:t>
            </a:r>
            <a:r>
              <a:rPr lang="en-US" baseline="0" dirty="0" smtClean="0"/>
              <a:t> And history says the seventh year of King </a:t>
            </a:r>
            <a:r>
              <a:rPr lang="en-US" baseline="0" dirty="0" err="1" smtClean="0"/>
              <a:t>Artaxerxes</a:t>
            </a:r>
            <a:r>
              <a:rPr lang="en-US" baseline="0" dirty="0" smtClean="0"/>
              <a:t> took place in the year 457 BC.</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FB8B9-C906-4245-B31D-999A8FAA7FF4}" type="slidenum">
              <a:rPr lang="en-US"/>
              <a:pPr/>
              <a:t>56</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dirty="0" smtClean="0"/>
              <a:t>You can also find proof of this on archaeological cylinders recovered and housed in the British Museum. Literally priceless artifacts confirming the validity of these prophecies and of Scripture. So </a:t>
            </a:r>
            <a:r>
              <a:rPr lang="en-US" baseline="0" dirty="0" smtClean="0"/>
              <a:t>the bible and historically approved archaeological evidence documents that the </a:t>
            </a:r>
            <a:r>
              <a:rPr lang="en-US" dirty="0" smtClean="0"/>
              <a:t>decree </a:t>
            </a:r>
            <a:r>
              <a:rPr lang="en-US" dirty="0"/>
              <a:t>to restore and build Jerusalem </a:t>
            </a:r>
            <a:r>
              <a:rPr lang="en-US" dirty="0" smtClean="0"/>
              <a:t>happened in 457 B.C</a:t>
            </a:r>
            <a:r>
              <a:rPr lang="en-US" dirty="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2/13/02 - the date Lydia arrived and I fell in love. Again.</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a:t>
            </a:fld>
            <a:endParaRPr lang="en-US"/>
          </a:p>
        </p:txBody>
      </p:sp>
    </p:spTree>
    <p:extLst>
      <p:ext uri="{BB962C8B-B14F-4D97-AF65-F5344CB8AC3E}">
        <p14:creationId xmlns:p14="http://schemas.microsoft.com/office/powerpoint/2010/main" val="684126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summarizes</a:t>
            </a:r>
            <a:r>
              <a:rPr lang="en-US" baseline="0" dirty="0" smtClean="0"/>
              <a:t> our content so far on Daniel 9:24-27.</a:t>
            </a:r>
          </a:p>
          <a:p>
            <a:endParaRPr lang="en-US" baseline="0" dirty="0" smtClean="0"/>
          </a:p>
          <a:p>
            <a:r>
              <a:rPr lang="en-US" dirty="0" smtClean="0"/>
              <a:t>70 weeks of</a:t>
            </a:r>
            <a:r>
              <a:rPr lang="en-US" baseline="0" dirty="0" smtClean="0"/>
              <a:t> years, as the Septuagint accurately interprets it, equivalent to </a:t>
            </a:r>
            <a:r>
              <a:rPr lang="en-US" dirty="0" smtClean="0"/>
              <a:t>490 years were given to the Jewish nation to repent and accept Jesus as the Messiah</a:t>
            </a:r>
            <a:r>
              <a:rPr lang="en-US" baseline="0" dirty="0" smtClean="0"/>
              <a:t> </a:t>
            </a:r>
            <a:r>
              <a:rPr lang="en-US" dirty="0" smtClean="0"/>
              <a:t>or the gospel</a:t>
            </a:r>
            <a:r>
              <a:rPr lang="en-US" baseline="0" dirty="0" smtClean="0"/>
              <a:t> would go to the gentiles</a:t>
            </a:r>
          </a:p>
          <a:p>
            <a:r>
              <a:rPr lang="en-US" baseline="0" dirty="0" smtClean="0"/>
              <a:t>483 years of that time would pass before Messiah would be anointed…and at Jesus’ baptism Luke 3:1-6 records in the 15</a:t>
            </a:r>
            <a:r>
              <a:rPr lang="en-US" baseline="30000" dirty="0" smtClean="0"/>
              <a:t>th</a:t>
            </a:r>
            <a:r>
              <a:rPr lang="en-US" baseline="0" dirty="0" smtClean="0"/>
              <a:t> year of Tiberius Caesar, Jesus was anointed at his baptism</a:t>
            </a:r>
          </a:p>
          <a:p>
            <a:r>
              <a:rPr lang="en-US" baseline="0" dirty="0" smtClean="0"/>
              <a:t>The last 7 years of the prophecy would be a covenant predicted to begin at Jesus baptism…</a:t>
            </a:r>
          </a:p>
          <a:p>
            <a:r>
              <a:rPr lang="en-US" baseline="0" dirty="0" smtClean="0"/>
              <a:t>The Messiah’s death was predicted right in the middle of that covenant…It too happened as foretold.</a:t>
            </a:r>
          </a:p>
          <a:p>
            <a:r>
              <a:rPr lang="en-US" baseline="0" dirty="0" smtClean="0"/>
              <a:t>And after the Jewish nation rejected Jesus, He still gave them 3 ½  more years to decide…But after that, they stoned Stephen and the gospel went as promised to Gentiles via the Apostle Paul.</a:t>
            </a:r>
          </a:p>
          <a:p>
            <a:endParaRPr lang="en-US" baseline="0" dirty="0" smtClean="0"/>
          </a:p>
          <a:p>
            <a:r>
              <a:rPr lang="en-US" baseline="0" dirty="0" smtClean="0"/>
              <a:t>Which is why we’re here! But because Gabriel said these prophecies share the same starting point, the 490 weeks of years also tells us when the 2,300 days of years begins.</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667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t>Remember what Daniel</a:t>
            </a:r>
            <a:r>
              <a:rPr lang="en-US" sz="1600" baseline="0" dirty="0" smtClean="0"/>
              <a:t> 8:14 said? </a:t>
            </a:r>
            <a:endParaRPr lang="en-US" sz="16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715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Do</a:t>
            </a:r>
            <a:r>
              <a:rPr lang="en-US" sz="1600" baseline="0" dirty="0" smtClean="0">
                <a:latin typeface="Lucida Grande" charset="0"/>
                <a:ea typeface="Lucida Grande" charset="0"/>
                <a:cs typeface="Lucida Grande" charset="0"/>
                <a:sym typeface="Lucida Grande" charset="0"/>
              </a:rPr>
              <a:t> you know what Ezekiel said?</a:t>
            </a:r>
            <a:endParaRPr lang="en-US" sz="1600" dirty="0" smtClean="0">
              <a:latin typeface="Lucida Grande" charset="0"/>
              <a:ea typeface="Lucida Grande" charset="0"/>
              <a:cs typeface="Lucida Grande" charset="0"/>
              <a:sym typeface="Lucida Grande" charset="0"/>
            </a:endParaRPr>
          </a:p>
          <a:p>
            <a:endParaRPr lang="en-US" sz="1600" dirty="0" smtClean="0">
              <a:latin typeface="Lucida Grande" charset="0"/>
              <a:ea typeface="Lucida Grande" charset="0"/>
              <a:cs typeface="Lucida Grande" charset="0"/>
              <a:sym typeface="Lucida Grande" charset="0"/>
            </a:endParaRPr>
          </a:p>
          <a:p>
            <a:endParaRPr lang="en-US" sz="16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if the 490 weeks of years are cut off from the previously</a:t>
            </a:r>
            <a:r>
              <a:rPr lang="en-US" baseline="0" dirty="0" smtClean="0"/>
              <a:t> mentioned 2,300 days of years, our chart would look like this when spanning 2,300 years from 457 BC bringing us to 1844 AD. And after this longest time prophecy in scripture expires, obviously important Gabriel, the nation of Israel, the prophet Daniel and God, who else would see significance in its fulfillment? Us.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number one: </a:t>
            </a:r>
            <a:r>
              <a:rPr lang="en-US" baseline="0" dirty="0" smtClean="0"/>
              <a:t>numbers are important to God. Point number two: the 2,300 year prophecy is important to God too. But not just God, also His saints. But why? Daniel 7 and Leviticus 16 tell us why.</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61</a:t>
            </a:fld>
            <a:endParaRPr lang="en-US"/>
          </a:p>
        </p:txBody>
      </p:sp>
    </p:spTree>
    <p:extLst>
      <p:ext uri="{BB962C8B-B14F-4D97-AF65-F5344CB8AC3E}">
        <p14:creationId xmlns:p14="http://schemas.microsoft.com/office/powerpoint/2010/main" val="3683835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expiration of the 2,300 year prophecy, while on earth there are beastly</a:t>
            </a:r>
            <a:r>
              <a:rPr lang="en-US" baseline="0" dirty="0" smtClean="0"/>
              <a:t> wicked powers warring against God and God’s people, simultaneously in heaven thrones are put in place and God sits down to judge.</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62</a:t>
            </a:fld>
            <a:endParaRPr lang="en-US"/>
          </a:p>
        </p:txBody>
      </p:sp>
    </p:spTree>
    <p:extLst>
      <p:ext uri="{BB962C8B-B14F-4D97-AF65-F5344CB8AC3E}">
        <p14:creationId xmlns:p14="http://schemas.microsoft.com/office/powerpoint/2010/main" val="3352174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63</a:t>
            </a:fld>
            <a:endParaRPr lang="en-US"/>
          </a:p>
        </p:txBody>
      </p:sp>
    </p:spTree>
    <p:extLst>
      <p:ext uri="{BB962C8B-B14F-4D97-AF65-F5344CB8AC3E}">
        <p14:creationId xmlns:p14="http://schemas.microsoft.com/office/powerpoint/2010/main" val="42683654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Daniel was watching the courtroom judgment above him in heaven, notice that Daniel 7:11 says he could simultaneously hear the little horn’s boastful pompous blasphemous words on earth. So this judgment in heaven takes place while there are wicked beastly powers on earth. Context within Daniel 7says this judgment takes place before the great white throne judgment of Revelation 20. We know this is true because it takes place before the time arrives for the holy people of God to inherit the kingdom. This pre-advent judgment in heaven takes place while the fourth world power rules and will continue to rule until Christ comes. But the good news embedded inside all this</a:t>
            </a:r>
            <a:r>
              <a:rPr lang="en-US" baseline="0" dirty="0" smtClean="0"/>
              <a:t> bad news </a:t>
            </a:r>
            <a:r>
              <a:rPr lang="en-US" dirty="0" smtClean="0"/>
              <a:t>is that God rules in favor of the saints.</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64</a:t>
            </a:fld>
            <a:endParaRPr lang="en-US"/>
          </a:p>
        </p:txBody>
      </p:sp>
    </p:spTree>
    <p:extLst>
      <p:ext uri="{BB962C8B-B14F-4D97-AF65-F5344CB8AC3E}">
        <p14:creationId xmlns:p14="http://schemas.microsoft.com/office/powerpoint/2010/main" val="3790990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558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Just like He did every year on the Day of Atonement.</a:t>
            </a:r>
            <a:r>
              <a:rPr lang="en-US" sz="1600" baseline="0" dirty="0" smtClean="0">
                <a:latin typeface="Lucida Grande" charset="0"/>
                <a:ea typeface="Lucida Grande" charset="0"/>
                <a:cs typeface="Lucida Grande" charset="0"/>
                <a:sym typeface="Lucida Grande" charset="0"/>
              </a:rPr>
              <a:t> Which you can read about in Leviticus 16. A bunch of stuff happened on that day but the best news that could be proclaimed occurred at the end of that service and is found in verse 16.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92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a:latin typeface="Lucida Grande" charset="0"/>
                <a:ea typeface="Lucida Grande" charset="0"/>
                <a:cs typeface="Lucida Grande" charset="0"/>
                <a:sym typeface="Lucida Grande" charset="0"/>
              </a:rPr>
              <a:t>“For on that day the priest shall make</a:t>
            </a:r>
            <a:r>
              <a:rPr lang="en-US" sz="1600" b="1" dirty="0">
                <a:latin typeface="Lucida Grande" charset="0"/>
                <a:ea typeface="Lucida Grande" charset="0"/>
                <a:cs typeface="Lucida Grande" charset="0"/>
                <a:sym typeface="Lucida Grande" charset="0"/>
              </a:rPr>
              <a:t> atonement </a:t>
            </a:r>
            <a:r>
              <a:rPr lang="en-US" sz="1600" dirty="0">
                <a:latin typeface="Lucida Grande" charset="0"/>
                <a:ea typeface="Lucida Grande" charset="0"/>
                <a:cs typeface="Lucida Grande" charset="0"/>
                <a:sym typeface="Lucida Grande" charset="0"/>
              </a:rPr>
              <a:t>for you, to </a:t>
            </a:r>
            <a:r>
              <a:rPr lang="en-US" sz="1600" b="1" dirty="0">
                <a:latin typeface="Lucida Grande" charset="0"/>
                <a:ea typeface="Lucida Grande" charset="0"/>
                <a:cs typeface="Lucida Grande" charset="0"/>
                <a:sym typeface="Lucida Grande" charset="0"/>
              </a:rPr>
              <a:t>cleanse</a:t>
            </a:r>
            <a:r>
              <a:rPr lang="en-US" sz="1600" dirty="0">
                <a:latin typeface="Lucida Grande" charset="0"/>
                <a:ea typeface="Lucida Grande" charset="0"/>
                <a:cs typeface="Lucida Grande" charset="0"/>
                <a:sym typeface="Lucida Grande" charset="0"/>
              </a:rPr>
              <a:t> you</a:t>
            </a:r>
            <a:r>
              <a:rPr lang="en-US" sz="1600" dirty="0" smtClean="0">
                <a:latin typeface="Lucida Grande" charset="0"/>
                <a:ea typeface="Lucida Grande" charset="0"/>
                <a:cs typeface="Lucida Grande" charset="0"/>
                <a:sym typeface="Lucida Grande" charset="0"/>
              </a:rPr>
              <a:t>, </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 the number of NBA championship rings Michael Jordan won with the Chicago Bulls. Remember when LeBron James won his second NBA championship with the Miami Heat? Some silly young guns said afterward that LeBron was better than Michael Jordan. When asked about that by a reporter, all Jordan did was hold up six fingers. Case closed.</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7</a:t>
            </a:fld>
            <a:endParaRPr lang="en-US"/>
          </a:p>
        </p:txBody>
      </p:sp>
    </p:spTree>
    <p:extLst>
      <p:ext uri="{BB962C8B-B14F-4D97-AF65-F5344CB8AC3E}">
        <p14:creationId xmlns:p14="http://schemas.microsoft.com/office/powerpoint/2010/main" val="42627128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97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Once a year, God cleansed</a:t>
            </a:r>
            <a:r>
              <a:rPr lang="en-US" sz="1600" baseline="0" dirty="0" smtClean="0">
                <a:latin typeface="Lucida Grande" charset="0"/>
                <a:ea typeface="Lucida Grande" charset="0"/>
                <a:cs typeface="Lucida Grande" charset="0"/>
                <a:sym typeface="Lucida Grande" charset="0"/>
              </a:rPr>
              <a:t> not only each person but also the sanctuary itself. Do you see why Daniel 8:14 said:</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667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The cleansing of the sanctuary was the last</a:t>
            </a:r>
            <a:r>
              <a:rPr lang="en-US" sz="1600" baseline="0" dirty="0" smtClean="0">
                <a:latin typeface="Lucida Grande" charset="0"/>
                <a:ea typeface="Lucida Grande" charset="0"/>
                <a:cs typeface="Lucida Grande" charset="0"/>
                <a:sym typeface="Lucida Grande" charset="0"/>
              </a:rPr>
              <a:t> thing God did to atone for His people. </a:t>
            </a:r>
            <a:endParaRPr lang="en-US" sz="16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number one: </a:t>
            </a:r>
            <a:r>
              <a:rPr lang="en-US" baseline="0" dirty="0" smtClean="0"/>
              <a:t>numbers are important to God. Point number two: the 2,300 year prophecy is important to God too. But not just God, also His saints. Why? Because Daniel 7 and Leviticus 16 tell us that He rules in favor of the saints. And like the Israelites after the Old Testament sanctuary was cleansed and the people have been atoned for, forgiven and declared clean.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69</a:t>
            </a:fld>
            <a:endParaRPr lang="en-US"/>
          </a:p>
        </p:txBody>
      </p:sp>
    </p:spTree>
    <p:extLst>
      <p:ext uri="{BB962C8B-B14F-4D97-AF65-F5344CB8AC3E}">
        <p14:creationId xmlns:p14="http://schemas.microsoft.com/office/powerpoint/2010/main" val="3683835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968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600" dirty="0" smtClean="0">
                <a:latin typeface="Lucida Grande" charset="0"/>
                <a:ea typeface="Lucida Grande" charset="0"/>
                <a:cs typeface="Lucida Grande" charset="0"/>
                <a:sym typeface="Lucida Grande" charset="0"/>
              </a:rPr>
              <a:t>So we shouldn’t be surprised to see Jesus as our Sacrifice on the cross and High Priest and Advocate in the sanctuary in heaven as the books of Hebrews and 1 John teach</a:t>
            </a:r>
            <a:r>
              <a:rPr lang="en-US" sz="1600" baseline="0" dirty="0" smtClean="0">
                <a:latin typeface="Lucida Grande" charset="0"/>
                <a:ea typeface="Lucida Grande" charset="0"/>
                <a:cs typeface="Lucida Grande" charset="0"/>
                <a:sym typeface="Lucida Grande" charset="0"/>
              </a:rPr>
              <a:t> u</a:t>
            </a:r>
            <a:r>
              <a:rPr lang="en-US" sz="1600" dirty="0" smtClean="0">
                <a:latin typeface="Lucida Grande" charset="0"/>
                <a:ea typeface="Lucida Grande" charset="0"/>
                <a:cs typeface="Lucida Grande" charset="0"/>
                <a:sym typeface="Lucida Grande" charset="0"/>
              </a:rPr>
              <a:t>s. Because rightly</a:t>
            </a:r>
            <a:r>
              <a:rPr lang="en-US" sz="1600" baseline="0" dirty="0" smtClean="0">
                <a:latin typeface="Lucida Grande" charset="0"/>
                <a:ea typeface="Lucida Grande" charset="0"/>
                <a:cs typeface="Lucida Grande" charset="0"/>
                <a:sym typeface="Lucida Grande" charset="0"/>
              </a:rPr>
              <a:t> understood, the cleansing of the heavenly sanctuary or </a:t>
            </a:r>
            <a:r>
              <a:rPr lang="en-US" sz="1600" dirty="0" smtClean="0">
                <a:latin typeface="Lucida Grande" charset="0"/>
                <a:ea typeface="Lucida Grande" charset="0"/>
                <a:cs typeface="Lucida Grande" charset="0"/>
                <a:sym typeface="Lucida Grande" charset="0"/>
              </a:rPr>
              <a:t>pre-advent judgment as Daniel calls it is</a:t>
            </a:r>
            <a:r>
              <a:rPr lang="en-US" sz="1600" baseline="0" dirty="0" smtClean="0">
                <a:latin typeface="Lucida Grande" charset="0"/>
                <a:ea typeface="Lucida Grande" charset="0"/>
                <a:cs typeface="Lucida Grande" charset="0"/>
                <a:sym typeface="Lucida Grande" charset="0"/>
              </a:rPr>
              <a:t> not only Biblical, it is also </a:t>
            </a:r>
            <a:r>
              <a:rPr lang="en-US" sz="1600" dirty="0" smtClean="0">
                <a:latin typeface="Lucida Grande" charset="0"/>
                <a:ea typeface="Lucida Grande" charset="0"/>
                <a:cs typeface="Lucida Grande" charset="0"/>
                <a:sym typeface="Lucida Grande" charset="0"/>
              </a:rPr>
              <a:t>good news for God’s people who have longed for the day to arrive when God would rule in their favor. Because</a:t>
            </a:r>
            <a:r>
              <a:rPr lang="en-US" sz="1600" baseline="0" dirty="0" smtClean="0">
                <a:latin typeface="Lucida Grande" charset="0"/>
                <a:ea typeface="Lucida Grande" charset="0"/>
                <a:cs typeface="Lucida Grande" charset="0"/>
                <a:sym typeface="Lucida Grande" charset="0"/>
              </a:rPr>
              <a:t> Jesus the sacrificial lamb died, in the heavenly judgment taking place right now, they’re winning. Read Zechariah 3:1-5 for more on that. And simultaneously, when the 2,300 year prophecy expires it also points people to the pre-advent heavenly judgment scene where the saints not only win but the little horn and wicked beastly powers will lose.</a:t>
            </a:r>
            <a:endParaRPr lang="en-US" sz="16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Listen to how the Psalmist poetically</a:t>
            </a:r>
            <a:r>
              <a:rPr lang="en-US" baseline="0" dirty="0" smtClean="0"/>
              <a:t> conveys this longing for justice and warning for the wicked:</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71</a:t>
            </a:fld>
            <a:endParaRPr lang="en-US"/>
          </a:p>
        </p:txBody>
      </p:sp>
    </p:spTree>
    <p:extLst>
      <p:ext uri="{BB962C8B-B14F-4D97-AF65-F5344CB8AC3E}">
        <p14:creationId xmlns:p14="http://schemas.microsoft.com/office/powerpoint/2010/main" val="3994904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see, the earthly and heavenly sanctuary were models to help us understand the victory of the saints and demise of the wicked. That’s why </a:t>
            </a:r>
            <a:r>
              <a:rPr lang="fi-FI" baseline="0" dirty="0" err="1" smtClean="0"/>
              <a:t>Psalm</a:t>
            </a:r>
            <a:r>
              <a:rPr lang="fi-FI" baseline="0" dirty="0" smtClean="0"/>
              <a:t> 13:1-2; </a:t>
            </a:r>
            <a:r>
              <a:rPr lang="fi-FI" baseline="0" dirty="0" err="1" smtClean="0"/>
              <a:t>Psalm</a:t>
            </a:r>
            <a:r>
              <a:rPr lang="fi-FI" baseline="0" dirty="0" smtClean="0"/>
              <a:t> 35:17; and </a:t>
            </a:r>
            <a:r>
              <a:rPr lang="fi-FI" baseline="0" dirty="0" err="1" smtClean="0"/>
              <a:t>Habakkuk</a:t>
            </a:r>
            <a:r>
              <a:rPr lang="fi-FI" baseline="0" dirty="0" smtClean="0"/>
              <a:t> 1:2 long for the </a:t>
            </a:r>
            <a:r>
              <a:rPr lang="fi-FI" baseline="0" dirty="0" err="1" smtClean="0"/>
              <a:t>judgment</a:t>
            </a:r>
            <a:r>
              <a:rPr lang="fi-FI" baseline="0" dirty="0" smtClean="0"/>
              <a:t> to </a:t>
            </a:r>
            <a:r>
              <a:rPr lang="fi-FI" baseline="0" dirty="0" err="1" smtClean="0"/>
              <a:t>begin</a:t>
            </a:r>
            <a:r>
              <a:rPr lang="fi-FI" baseline="0" dirty="0" smtClean="0"/>
              <a:t>. </a:t>
            </a:r>
            <a:r>
              <a:rPr lang="fi-FI" baseline="0" dirty="0" err="1" smtClean="0"/>
              <a:t>Rightly</a:t>
            </a:r>
            <a:r>
              <a:rPr lang="fi-FI" baseline="0" dirty="0" smtClean="0"/>
              <a:t> </a:t>
            </a:r>
            <a:r>
              <a:rPr lang="fi-FI" baseline="0" dirty="0" err="1" smtClean="0"/>
              <a:t>understood</a:t>
            </a:r>
            <a:r>
              <a:rPr lang="fi-FI" baseline="0" dirty="0" smtClean="0"/>
              <a:t>, </a:t>
            </a:r>
            <a:r>
              <a:rPr lang="fi-FI" baseline="0" dirty="0" err="1" smtClean="0"/>
              <a:t>we</a:t>
            </a:r>
            <a:r>
              <a:rPr lang="fi-FI" baseline="0" dirty="0" smtClean="0"/>
              <a:t> </a:t>
            </a:r>
            <a:r>
              <a:rPr lang="fi-FI" baseline="0" dirty="0" err="1" smtClean="0"/>
              <a:t>should</a:t>
            </a:r>
            <a:r>
              <a:rPr lang="fi-FI" baseline="0" dirty="0" smtClean="0"/>
              <a:t> </a:t>
            </a:r>
            <a:r>
              <a:rPr lang="fi-FI" baseline="0" dirty="0" err="1" smtClean="0"/>
              <a:t>too</a:t>
            </a:r>
            <a:r>
              <a:rPr lang="fi-FI" baseline="0" dirty="0" smtClean="0"/>
              <a:t>! And the </a:t>
            </a:r>
            <a:r>
              <a:rPr lang="fi-FI" baseline="0" dirty="0" err="1" smtClean="0"/>
              <a:t>good</a:t>
            </a:r>
            <a:r>
              <a:rPr lang="fi-FI" baseline="0" dirty="0" smtClean="0"/>
              <a:t> news is </a:t>
            </a:r>
            <a:r>
              <a:rPr lang="fi-FI" baseline="0" dirty="0" err="1" smtClean="0"/>
              <a:t>it</a:t>
            </a:r>
            <a:r>
              <a:rPr lang="fi-FI" baseline="0" dirty="0" smtClean="0"/>
              <a:t> </a:t>
            </a:r>
            <a:r>
              <a:rPr lang="fi-FI" baseline="0" dirty="0" err="1" smtClean="0"/>
              <a:t>already</a:t>
            </a:r>
            <a:r>
              <a:rPr lang="fi-FI" baseline="0" dirty="0" smtClean="0"/>
              <a:t> </a:t>
            </a:r>
            <a:r>
              <a:rPr lang="fi-FI" baseline="0" dirty="0" err="1" smtClean="0"/>
              <a:t>has</a:t>
            </a:r>
            <a:r>
              <a:rPr lang="fi-FI" baseline="0" dirty="0" smtClean="0"/>
              <a:t>. How long </a:t>
            </a:r>
            <a:r>
              <a:rPr lang="fi-FI" baseline="0" dirty="0" err="1" smtClean="0"/>
              <a:t>must</a:t>
            </a:r>
            <a:r>
              <a:rPr lang="fi-FI" baseline="0" dirty="0" smtClean="0"/>
              <a:t> </a:t>
            </a:r>
            <a:r>
              <a:rPr lang="fi-FI" baseline="0" dirty="0" err="1" smtClean="0"/>
              <a:t>we</a:t>
            </a:r>
            <a:r>
              <a:rPr lang="fi-FI" baseline="0" dirty="0" smtClean="0"/>
              <a:t> </a:t>
            </a:r>
            <a:r>
              <a:rPr lang="fi-FI" baseline="0" dirty="0" err="1" smtClean="0"/>
              <a:t>wait</a:t>
            </a:r>
            <a:r>
              <a:rPr lang="fi-FI" baseline="0" dirty="0" smtClean="0"/>
              <a:t> </a:t>
            </a:r>
            <a:r>
              <a:rPr lang="fi-FI" baseline="0" dirty="0" err="1" smtClean="0"/>
              <a:t>while</a:t>
            </a:r>
            <a:r>
              <a:rPr lang="fi-FI" baseline="0" dirty="0" smtClean="0"/>
              <a:t> the </a:t>
            </a:r>
            <a:r>
              <a:rPr lang="fi-FI" baseline="0" dirty="0" err="1" smtClean="0"/>
              <a:t>wicked</a:t>
            </a:r>
            <a:r>
              <a:rPr lang="fi-FI" baseline="0" dirty="0" smtClean="0"/>
              <a:t> </a:t>
            </a:r>
            <a:r>
              <a:rPr lang="fi-FI" baseline="0" dirty="0" err="1" smtClean="0"/>
              <a:t>prosper</a:t>
            </a:r>
            <a:r>
              <a:rPr lang="fi-FI" baseline="0" dirty="0" smtClean="0"/>
              <a:t>?</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72</a:t>
            </a:fld>
            <a:endParaRPr lang="en-US"/>
          </a:p>
        </p:txBody>
      </p:sp>
    </p:spTree>
    <p:extLst>
      <p:ext uri="{BB962C8B-B14F-4D97-AF65-F5344CB8AC3E}">
        <p14:creationId xmlns:p14="http://schemas.microsoft.com/office/powerpoint/2010/main" val="2764798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long! Roy Adams, in the Ministry magazine article I read from August 2014 with an article entitled “The Cry for Justice and the Answer from the Sanctuary” is right when he says, “We believe,</a:t>
            </a:r>
            <a:r>
              <a:rPr lang="en-US" baseline="0" dirty="0" smtClean="0"/>
              <a:t> of course, in mercy. We believe in grace. Where would any of us be without these? Really! But I noticed that when Paul, the unequaled champion of grace among early Christian leaders, appeared in Felix’s court, his message” to this wicked ruler in Acts 24:15 included a discussion about…</a:t>
            </a:r>
            <a:endParaRPr lang="en-US" dirty="0" smtClean="0"/>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73</a:t>
            </a:fld>
            <a:endParaRPr lang="en-US"/>
          </a:p>
        </p:txBody>
      </p:sp>
    </p:spTree>
    <p:extLst>
      <p:ext uri="{BB962C8B-B14F-4D97-AF65-F5344CB8AC3E}">
        <p14:creationId xmlns:p14="http://schemas.microsoft.com/office/powerpoint/2010/main" val="30319323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“…Justice, self-control, and the coming judgment.” And when Felix heard that he wasn’t </a:t>
            </a:r>
            <a:r>
              <a:rPr lang="en-US" dirty="0" err="1" smtClean="0"/>
              <a:t>gonna</a:t>
            </a:r>
            <a:r>
              <a:rPr lang="en-US" dirty="0" smtClean="0"/>
              <a:t> get away his</a:t>
            </a:r>
            <a:r>
              <a:rPr lang="en-US" baseline="0" dirty="0" smtClean="0"/>
              <a:t> wickedness, he </a:t>
            </a:r>
            <a:r>
              <a:rPr lang="en-US" dirty="0" smtClean="0"/>
              <a:t>became frightened and said, 'Go away for the present; when I have an opportunity, I will send for you.’ Paul didn’t use these words penned</a:t>
            </a:r>
            <a:r>
              <a:rPr lang="en-US" baseline="0" dirty="0" smtClean="0"/>
              <a:t> by the elderly Apostle John 40 years later in Revelation 14:7 but the message is the same:</a:t>
            </a:r>
            <a:endParaRPr lang="en-US" dirty="0" smtClean="0"/>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74</a:t>
            </a:fld>
            <a:endParaRPr lang="en-US"/>
          </a:p>
        </p:txBody>
      </p:sp>
    </p:spTree>
    <p:extLst>
      <p:ext uri="{BB962C8B-B14F-4D97-AF65-F5344CB8AC3E}">
        <p14:creationId xmlns:p14="http://schemas.microsoft.com/office/powerpoint/2010/main" val="3440962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number one: </a:t>
            </a:r>
            <a:r>
              <a:rPr lang="en-US" baseline="0" dirty="0" smtClean="0"/>
              <a:t>numbers are important to God. Point number two: the 2,300 year prophecy is important to God too. But not just God, also His saints. Because it points us to the pre-advent judgment now in session where Jesus our Advocate is defending us and simultaneously judging the wickedness in the world. These terrorists and dictators and unjust rulers are not going to get away with it. </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76</a:t>
            </a:fld>
            <a:endParaRPr lang="en-US"/>
          </a:p>
        </p:txBody>
      </p:sp>
    </p:spTree>
    <p:extLst>
      <p:ext uri="{BB962C8B-B14F-4D97-AF65-F5344CB8AC3E}">
        <p14:creationId xmlns:p14="http://schemas.microsoft.com/office/powerpoint/2010/main" val="3683835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Roy Adams in</a:t>
            </a:r>
            <a:r>
              <a:rPr lang="en-US" baseline="0" dirty="0" smtClean="0"/>
              <a:t> that same August 2014 issue of Ministry magazine tells the heart breaking story of Romeo </a:t>
            </a:r>
            <a:r>
              <a:rPr lang="en-US" baseline="0" dirty="0" err="1" smtClean="0"/>
              <a:t>Dallaire</a:t>
            </a:r>
            <a:r>
              <a:rPr lang="en-US" baseline="0" dirty="0" smtClean="0"/>
              <a:t>. Maybe you remember the name? “On assignment for the United Nations in Rwanda during its genocide, retired Canadian three-star army general Romeo </a:t>
            </a:r>
            <a:r>
              <a:rPr lang="en-US" baseline="0" dirty="0" err="1" smtClean="0"/>
              <a:t>D’Allaire</a:t>
            </a:r>
            <a:r>
              <a:rPr lang="en-US" baseline="0" dirty="0" smtClean="0"/>
              <a:t> pleaded in vain to his superiors for help—for food, medicine, and material—and ‘just 3,000 combat troops.’ But tragically, the UN never responded. </a:t>
            </a:r>
          </a:p>
        </p:txBody>
      </p:sp>
      <p:sp>
        <p:nvSpPr>
          <p:cNvPr id="4" name="Slide Number Placeholder 3"/>
          <p:cNvSpPr>
            <a:spLocks noGrp="1"/>
          </p:cNvSpPr>
          <p:nvPr>
            <p:ph type="sldNum" sz="quarter" idx="10"/>
          </p:nvPr>
        </p:nvSpPr>
        <p:spPr/>
        <p:txBody>
          <a:bodyPr/>
          <a:lstStyle/>
          <a:p>
            <a:fld id="{E8D2445E-3AB3-4326-ACA6-67D4E561E64C}" type="slidenum">
              <a:rPr lang="en-US" smtClean="0"/>
              <a:pPr/>
              <a:t>77</a:t>
            </a:fld>
            <a:endParaRPr lang="en-US"/>
          </a:p>
        </p:txBody>
      </p:sp>
    </p:spTree>
    <p:extLst>
      <p:ext uri="{BB962C8B-B14F-4D97-AF65-F5344CB8AC3E}">
        <p14:creationId xmlns:p14="http://schemas.microsoft.com/office/powerpoint/2010/main" val="377890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Numbers are important to people. And numbers are important to God too. As our introductory video clip conveyed through nature. In the Bible, numbers are important as well. Three - for the Father, Son, and Holy Spirit. Seven - the day God blessed and made holy. Twelve - the number of tribes of Israel and significantly, the number of leftover baskets after Jesus miraculously fed 5k Jewish families one day. Five -the number of books of the Jewish Torah and also the number of loaves of bread the little boy brought in his basket. Let’s read about that. Matthew 14:13-21 says…</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8</a:t>
            </a:fld>
            <a:endParaRPr lang="en-US"/>
          </a:p>
        </p:txBody>
      </p:sp>
    </p:spTree>
    <p:extLst>
      <p:ext uri="{BB962C8B-B14F-4D97-AF65-F5344CB8AC3E}">
        <p14:creationId xmlns:p14="http://schemas.microsoft.com/office/powerpoint/2010/main" val="450106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memory of that catastrophic nightmare, and particularly of his own impotence in the wake of that dark evil, shattered </a:t>
            </a:r>
            <a:r>
              <a:rPr lang="en-US" baseline="0" dirty="0" err="1" smtClean="0"/>
              <a:t>D’Allaire’s</a:t>
            </a:r>
            <a:r>
              <a:rPr lang="en-US" baseline="0" dirty="0" smtClean="0"/>
              <a:t> mental equilibrium and sent him into psychiatric counseling and therapy. At one point, he was downing nine tranquilizers and antidepressants a day to keep from going crazy. In a television interview…in February 2001, </a:t>
            </a:r>
            <a:r>
              <a:rPr lang="en-US" baseline="0" dirty="0" err="1" smtClean="0"/>
              <a:t>D’Allaire</a:t>
            </a:r>
            <a:r>
              <a:rPr lang="en-US" baseline="0" dirty="0" smtClean="0"/>
              <a:t> openly confessed to ABC’s Kevin Newman that he stood at that time on the verge of committing suicide (Kevin Newman, “Nightline: UN Soldier Struggles with Past,” </a:t>
            </a:r>
            <a:r>
              <a:rPr lang="en-US" i="1" baseline="0" dirty="0" smtClean="0"/>
              <a:t>Nightline</a:t>
            </a:r>
            <a:r>
              <a:rPr lang="en-US" i="0" baseline="0" dirty="0" smtClean="0"/>
              <a:t>, broadcast February 7, 2001, accessed June 17, 2014.</a:t>
            </a:r>
          </a:p>
          <a:p>
            <a:endParaRPr lang="en-US" i="0" baseline="0" dirty="0" smtClean="0"/>
          </a:p>
          <a:p>
            <a:r>
              <a:rPr lang="en-US" i="0" baseline="0" dirty="0" smtClean="0"/>
              <a:t>Adams concludes, “The outrage against injustice lies buried deep within the human psyche.”</a:t>
            </a:r>
            <a:endParaRPr lang="en-US" baseline="0" dirty="0" smtClean="0"/>
          </a:p>
        </p:txBody>
      </p:sp>
      <p:sp>
        <p:nvSpPr>
          <p:cNvPr id="4" name="Slide Number Placeholder 3"/>
          <p:cNvSpPr>
            <a:spLocks noGrp="1"/>
          </p:cNvSpPr>
          <p:nvPr>
            <p:ph type="sldNum" sz="quarter" idx="10"/>
          </p:nvPr>
        </p:nvSpPr>
        <p:spPr/>
        <p:txBody>
          <a:bodyPr/>
          <a:lstStyle/>
          <a:p>
            <a:fld id="{E8D2445E-3AB3-4326-ACA6-67D4E561E64C}" type="slidenum">
              <a:rPr lang="en-US" smtClean="0"/>
              <a:pPr/>
              <a:t>78</a:t>
            </a:fld>
            <a:endParaRPr lang="en-US"/>
          </a:p>
        </p:txBody>
      </p:sp>
    </p:spTree>
    <p:extLst>
      <p:ext uri="{BB962C8B-B14F-4D97-AF65-F5344CB8AC3E}">
        <p14:creationId xmlns:p14="http://schemas.microsoft.com/office/powerpoint/2010/main" val="3778903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“Simply put, judgment in the context of the heavenly sanctuary is God’s action to hold accountable the perpetrators of evil and injustice on this planet and in the cosmos…” “The cry for justice becomes louder with every passing day. But with that cry also comes the increasing realization of the inadequacy of human justice. What human court could adequately take on the human animals that have engineered the bloody horrors and massacres across the centuries? Some of the crimes committed are too complex and entrenched for human justice to unravel. And some of the criminals are too powerful and well connected for human courts to prosecute. That is why we need a judge big enough to take on the system…We need a judge who is absolutely beyond corruption or intimidation. That Judge is Christ, before whose judgment seat the saints long to appear. And before whom the wicked should quake with fear. That’s why Psalm 96 says…</a:t>
            </a:r>
          </a:p>
        </p:txBody>
      </p:sp>
      <p:sp>
        <p:nvSpPr>
          <p:cNvPr id="4" name="Slide Number Placeholder 3"/>
          <p:cNvSpPr>
            <a:spLocks noGrp="1"/>
          </p:cNvSpPr>
          <p:nvPr>
            <p:ph type="sldNum" sz="quarter" idx="10"/>
          </p:nvPr>
        </p:nvSpPr>
        <p:spPr/>
        <p:txBody>
          <a:bodyPr/>
          <a:lstStyle/>
          <a:p>
            <a:fld id="{E8D2445E-3AB3-4326-ACA6-67D4E561E64C}" type="slidenum">
              <a:rPr lang="en-US" smtClean="0"/>
              <a:pPr/>
              <a:t>79</a:t>
            </a:fld>
            <a:endParaRPr lang="en-US"/>
          </a:p>
        </p:txBody>
      </p:sp>
    </p:spTree>
    <p:extLst>
      <p:ext uri="{BB962C8B-B14F-4D97-AF65-F5344CB8AC3E}">
        <p14:creationId xmlns:p14="http://schemas.microsoft.com/office/powerpoint/2010/main" val="3778903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80</a:t>
            </a:fld>
            <a:endParaRPr lang="en-US"/>
          </a:p>
        </p:txBody>
      </p:sp>
    </p:spTree>
    <p:extLst>
      <p:ext uri="{BB962C8B-B14F-4D97-AF65-F5344CB8AC3E}">
        <p14:creationId xmlns:p14="http://schemas.microsoft.com/office/powerpoint/2010/main" val="2868537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week I’m </a:t>
            </a:r>
            <a:r>
              <a:rPr lang="en-US" baseline="0" dirty="0" err="1" smtClean="0"/>
              <a:t>gonna</a:t>
            </a:r>
            <a:r>
              <a:rPr lang="en-US" baseline="0" dirty="0" smtClean="0"/>
              <a:t> talk about the Law of God and why its still good in God’s hood. If you’d like a handout of some of the content I shared this morning, one will be available after church in the foyer.</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81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8D2445E-3AB3-4326-ACA6-67D4E561E64C}" type="slidenum">
              <a:rPr lang="en-US" smtClean="0"/>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Elizabeth Talbot in her booklet we studied at Soup for You last year entitled Matthew: Prophecy Fulfilled says this first feeding story in the Gospel of Matthew shows the Jewish audience that Jesus is the new Shepherd King in the line of David that would feed the metaphorical sheep of Israel as Ezekiel 34:23-24 predicted. But Deuteronomy 18 is the go-to passage Jewish people rely on to show that this new prophet and Messiah would be like a new-Moses capable of leading a new Exodus feeding the multitudes in a desolate place like Moses did in Exodus 16. So, imagine where their</a:t>
            </a:r>
            <a:r>
              <a:rPr lang="en-US" baseline="0" dirty="0" smtClean="0"/>
              <a:t> </a:t>
            </a:r>
            <a:r>
              <a:rPr lang="en-US" dirty="0" smtClean="0"/>
              <a:t>minds race when they read that Matthew 14:15 describes the place where Jesus performs this first miracle as ‘desolate’ or ‘remote.’</a:t>
            </a:r>
          </a:p>
          <a:p>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15</a:t>
            </a:fld>
            <a:endParaRPr lang="en-US"/>
          </a:p>
        </p:txBody>
      </p:sp>
    </p:spTree>
    <p:extLst>
      <p:ext uri="{BB962C8B-B14F-4D97-AF65-F5344CB8AC3E}">
        <p14:creationId xmlns:p14="http://schemas.microsoft.com/office/powerpoint/2010/main" val="279781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6:40 adds another detail regarding the feeding of the 5k in his parallel account. He says the people with Jesus in the wilderness during the feeding of the 5k sat down in group of fifties and hundreds. Which according to Exodus 18:21 are two of the acceptable numbers of Jewish small groups. </a:t>
            </a:r>
            <a:r>
              <a:rPr lang="en-US" dirty="0" err="1" smtClean="0"/>
              <a:t>Jethro’s</a:t>
            </a:r>
            <a:r>
              <a:rPr lang="en-US" dirty="0" smtClean="0"/>
              <a:t> wise advice to help Moses lead one day was to divide the people into groups of 1k, 100, 50, and 10 so groups of fifties and hundreds are two numbers the people present or reading Matthew later would have readily identified with a new Moses. The point is Matthew 14 is thoroughly embedded with Jewish numbers. Pregnant with prophetic and Messianic implications. Especially when compared with other Scriptures outside the Gospel of Matthew.</a:t>
            </a:r>
            <a:endParaRPr lang="en-US" dirty="0"/>
          </a:p>
        </p:txBody>
      </p:sp>
      <p:sp>
        <p:nvSpPr>
          <p:cNvPr id="4" name="Slide Number Placeholder 3"/>
          <p:cNvSpPr>
            <a:spLocks noGrp="1"/>
          </p:cNvSpPr>
          <p:nvPr>
            <p:ph type="sldNum" sz="quarter" idx="10"/>
          </p:nvPr>
        </p:nvSpPr>
        <p:spPr/>
        <p:txBody>
          <a:bodyPr/>
          <a:lstStyle/>
          <a:p>
            <a:fld id="{E8D2445E-3AB3-4326-ACA6-67D4E561E64C}" type="slidenum">
              <a:rPr lang="en-US" smtClean="0"/>
              <a:pPr/>
              <a:t>16</a:t>
            </a:fld>
            <a:endParaRPr lang="en-US"/>
          </a:p>
        </p:txBody>
      </p:sp>
    </p:spTree>
    <p:extLst>
      <p:ext uri="{BB962C8B-B14F-4D97-AF65-F5344CB8AC3E}">
        <p14:creationId xmlns:p14="http://schemas.microsoft.com/office/powerpoint/2010/main" val="279781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9BDE1B-CA86-47F8-AC4E-F1013407F640}" type="datetimeFigureOut">
              <a:rPr lang="en-US" smtClean="0"/>
              <a:pPr/>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9BDE1B-CA86-47F8-AC4E-F1013407F640}" type="datetimeFigureOut">
              <a:rPr lang="en-US" smtClean="0"/>
              <a:pPr/>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9BDE1B-CA86-47F8-AC4E-F1013407F640}" type="datetimeFigureOut">
              <a:rPr lang="en-US" smtClean="0"/>
              <a:pPr/>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9BDE1B-CA86-47F8-AC4E-F1013407F640}" type="datetimeFigureOut">
              <a:rPr lang="en-US" smtClean="0"/>
              <a:pPr/>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9BDE1B-CA86-47F8-AC4E-F1013407F640}" type="datetimeFigureOut">
              <a:rPr lang="en-US" smtClean="0"/>
              <a:pPr/>
              <a:t>1/17/15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9BDE1B-CA86-47F8-AC4E-F1013407F640}" type="datetimeFigureOut">
              <a:rPr lang="en-US" smtClean="0"/>
              <a:pPr/>
              <a:t>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9BDE1B-CA86-47F8-AC4E-F1013407F640}" type="datetimeFigureOut">
              <a:rPr lang="en-US" smtClean="0"/>
              <a:pPr/>
              <a:t>1/17/15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9BDE1B-CA86-47F8-AC4E-F1013407F640}" type="datetimeFigureOut">
              <a:rPr lang="en-US" smtClean="0"/>
              <a:pPr/>
              <a:t>1/17/15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BDE1B-CA86-47F8-AC4E-F1013407F640}" type="datetimeFigureOut">
              <a:rPr lang="en-US" smtClean="0"/>
              <a:pPr/>
              <a:t>1/17/15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9BDE1B-CA86-47F8-AC4E-F1013407F640}" type="datetimeFigureOut">
              <a:rPr lang="en-US" smtClean="0"/>
              <a:pPr/>
              <a:t>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9BDE1B-CA86-47F8-AC4E-F1013407F640}" type="datetimeFigureOut">
              <a:rPr lang="en-US" smtClean="0"/>
              <a:pPr/>
              <a:t>1/17/15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9DF47-35F4-4208-A2B5-AEF4C4C448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BDE1B-CA86-47F8-AC4E-F1013407F640}" type="datetimeFigureOut">
              <a:rPr lang="en-US" smtClean="0"/>
              <a:pPr/>
              <a:t>1/17/15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F9DF47-35F4-4208-A2B5-AEF4C4C448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164" t="2170" r="8397" b="2355"/>
          <a:stretch>
            <a:fillRect/>
          </a:stretch>
        </p:blipFill>
        <p:spPr bwMode="auto">
          <a:xfrm>
            <a:off x="0" y="0"/>
            <a:ext cx="9144000" cy="6705600"/>
          </a:xfrm>
          <a:prstGeom prst="rect">
            <a:avLst/>
          </a:prstGeom>
          <a:noFill/>
          <a:ln w="9525">
            <a:noFill/>
            <a:miter lim="800000"/>
            <a:headEnd/>
            <a:tailEnd/>
          </a:ln>
        </p:spPr>
      </p:pic>
      <p:sp>
        <p:nvSpPr>
          <p:cNvPr id="2" name="Title 1"/>
          <p:cNvSpPr>
            <a:spLocks noGrp="1"/>
          </p:cNvSpPr>
          <p:nvPr>
            <p:ph type="ctrTitle"/>
          </p:nvPr>
        </p:nvSpPr>
        <p:spPr>
          <a:xfrm>
            <a:off x="762000" y="5235575"/>
            <a:ext cx="7772400" cy="1470025"/>
          </a:xfrm>
        </p:spPr>
        <p:txBody>
          <a:bodyPr>
            <a:normAutofit fontScale="90000"/>
          </a:bodyPr>
          <a:lstStyle/>
          <a:p>
            <a:r>
              <a:rPr lang="en-US" dirty="0"/>
              <a:t/>
            </a:r>
            <a:br>
              <a:rPr lang="en-US" dirty="0"/>
            </a:br>
            <a:r>
              <a:rPr lang="en-US" b="1" dirty="0"/>
              <a:t>What the Bible Says About the 2,300-Year Prophecy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14:13-21</a:t>
            </a:r>
            <a:endParaRPr lang="en-US" dirty="0"/>
          </a:p>
        </p:txBody>
      </p:sp>
      <p:sp>
        <p:nvSpPr>
          <p:cNvPr id="3" name="Content Placeholder 2"/>
          <p:cNvSpPr>
            <a:spLocks noGrp="1"/>
          </p:cNvSpPr>
          <p:nvPr>
            <p:ph idx="1"/>
          </p:nvPr>
        </p:nvSpPr>
        <p:spPr/>
        <p:txBody>
          <a:bodyPr/>
          <a:lstStyle/>
          <a:p>
            <a:pPr marL="0" indent="0">
              <a:buNone/>
            </a:pPr>
            <a:r>
              <a:rPr lang="en-US" dirty="0"/>
              <a:t>14 Jesus saw the huge crowd as he stepped from the boat, and he had compassion on them and healed their sick. 15 That evening the disciples came to him and said, "This is a remote place, and it's already getting late. </a:t>
            </a:r>
          </a:p>
          <a:p>
            <a:pPr marL="0" indent="0">
              <a:buNone/>
            </a:pPr>
            <a:endParaRPr lang="en-US" dirty="0"/>
          </a:p>
        </p:txBody>
      </p:sp>
    </p:spTree>
    <p:extLst>
      <p:ext uri="{BB962C8B-B14F-4D97-AF65-F5344CB8AC3E}">
        <p14:creationId xmlns:p14="http://schemas.microsoft.com/office/powerpoint/2010/main" val="295253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14:13-21</a:t>
            </a:r>
            <a:endParaRPr lang="en-US" dirty="0"/>
          </a:p>
        </p:txBody>
      </p:sp>
      <p:sp>
        <p:nvSpPr>
          <p:cNvPr id="3" name="Content Placeholder 2"/>
          <p:cNvSpPr>
            <a:spLocks noGrp="1"/>
          </p:cNvSpPr>
          <p:nvPr>
            <p:ph idx="1"/>
          </p:nvPr>
        </p:nvSpPr>
        <p:spPr/>
        <p:txBody>
          <a:bodyPr>
            <a:normAutofit/>
          </a:bodyPr>
          <a:lstStyle/>
          <a:p>
            <a:pPr marL="0" indent="0">
              <a:buNone/>
            </a:pPr>
            <a:r>
              <a:rPr lang="en-US" dirty="0"/>
              <a:t>Send the crowds away so they can go to the villages and buy food for themselves</a:t>
            </a:r>
            <a:r>
              <a:rPr lang="en-US" dirty="0" smtClean="0"/>
              <a:t>.” 16 </a:t>
            </a:r>
            <a:r>
              <a:rPr lang="en-US" dirty="0"/>
              <a:t>But Jesus said, "That isn't necessary—you feed them." 17 "But we have only five loaves </a:t>
            </a:r>
            <a:r>
              <a:rPr lang="en-US" dirty="0" smtClean="0"/>
              <a:t>of</a:t>
            </a:r>
            <a:endParaRPr lang="en-US" dirty="0"/>
          </a:p>
        </p:txBody>
      </p:sp>
    </p:spTree>
    <p:extLst>
      <p:ext uri="{BB962C8B-B14F-4D97-AF65-F5344CB8AC3E}">
        <p14:creationId xmlns:p14="http://schemas.microsoft.com/office/powerpoint/2010/main" val="5705167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14:13-21</a:t>
            </a:r>
            <a:endParaRPr lang="en-US" dirty="0"/>
          </a:p>
        </p:txBody>
      </p:sp>
      <p:sp>
        <p:nvSpPr>
          <p:cNvPr id="3" name="Content Placeholder 2"/>
          <p:cNvSpPr>
            <a:spLocks noGrp="1"/>
          </p:cNvSpPr>
          <p:nvPr>
            <p:ph idx="1"/>
          </p:nvPr>
        </p:nvSpPr>
        <p:spPr/>
        <p:txBody>
          <a:bodyPr/>
          <a:lstStyle/>
          <a:p>
            <a:pPr marL="0" indent="0">
              <a:buNone/>
            </a:pPr>
            <a:r>
              <a:rPr lang="en-US" dirty="0"/>
              <a:t>bread and two fish!" they answered. 18 "Bring them here," he said. 19 Then he told the people to sit down on the grass. Jesus took the five loaves and two fish, looked up toward heaven, and blessed them. </a:t>
            </a:r>
          </a:p>
        </p:txBody>
      </p:sp>
    </p:spTree>
    <p:extLst>
      <p:ext uri="{BB962C8B-B14F-4D97-AF65-F5344CB8AC3E}">
        <p14:creationId xmlns:p14="http://schemas.microsoft.com/office/powerpoint/2010/main" val="315855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14:13-21</a:t>
            </a:r>
            <a:endParaRPr lang="en-US" dirty="0"/>
          </a:p>
        </p:txBody>
      </p:sp>
      <p:sp>
        <p:nvSpPr>
          <p:cNvPr id="3" name="Content Placeholder 2"/>
          <p:cNvSpPr>
            <a:spLocks noGrp="1"/>
          </p:cNvSpPr>
          <p:nvPr>
            <p:ph idx="1"/>
          </p:nvPr>
        </p:nvSpPr>
        <p:spPr/>
        <p:txBody>
          <a:bodyPr/>
          <a:lstStyle/>
          <a:p>
            <a:pPr marL="0" indent="0">
              <a:buNone/>
            </a:pPr>
            <a:r>
              <a:rPr lang="en-US" dirty="0"/>
              <a:t>Then, breaking the loaves into pieces, he gave the bread to the disciples, who distributed it to the people. 20 They all ate as much as </a:t>
            </a:r>
            <a:r>
              <a:rPr lang="en-US" dirty="0" smtClean="0"/>
              <a:t>they</a:t>
            </a:r>
            <a:endParaRPr lang="en-US" dirty="0"/>
          </a:p>
        </p:txBody>
      </p:sp>
    </p:spTree>
    <p:extLst>
      <p:ext uri="{BB962C8B-B14F-4D97-AF65-F5344CB8AC3E}">
        <p14:creationId xmlns:p14="http://schemas.microsoft.com/office/powerpoint/2010/main" val="36911460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14:13-21</a:t>
            </a:r>
            <a:endParaRPr lang="en-US" dirty="0"/>
          </a:p>
        </p:txBody>
      </p:sp>
      <p:sp>
        <p:nvSpPr>
          <p:cNvPr id="3" name="Content Placeholder 2"/>
          <p:cNvSpPr>
            <a:spLocks noGrp="1"/>
          </p:cNvSpPr>
          <p:nvPr>
            <p:ph idx="1"/>
          </p:nvPr>
        </p:nvSpPr>
        <p:spPr/>
        <p:txBody>
          <a:bodyPr/>
          <a:lstStyle/>
          <a:p>
            <a:pPr marL="0" indent="0">
              <a:buNone/>
            </a:pPr>
            <a:r>
              <a:rPr lang="en-US" dirty="0"/>
              <a:t>wanted, and afterward, the disciples picked up twelve baskets of leftovers. 21 About 5,000 men were fed that day, in addition to all the women and children!”</a:t>
            </a:r>
          </a:p>
          <a:p>
            <a:pPr marL="0" indent="0">
              <a:buNone/>
            </a:pPr>
            <a:endParaRPr lang="en-US" dirty="0"/>
          </a:p>
        </p:txBody>
      </p:sp>
    </p:spTree>
    <p:extLst>
      <p:ext uri="{BB962C8B-B14F-4D97-AF65-F5344CB8AC3E}">
        <p14:creationId xmlns:p14="http://schemas.microsoft.com/office/powerpoint/2010/main" val="2870413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lbot Matthew.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5695" r="-85695"/>
          <a:stretch/>
        </p:blipFill>
        <p:spPr>
          <a:xfrm>
            <a:off x="457200" y="1447800"/>
            <a:ext cx="8229600" cy="4525963"/>
          </a:xfrm>
        </p:spPr>
      </p:pic>
    </p:spTree>
    <p:extLst>
      <p:ext uri="{BB962C8B-B14F-4D97-AF65-F5344CB8AC3E}">
        <p14:creationId xmlns:p14="http://schemas.microsoft.com/office/powerpoint/2010/main" val="9717680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lbot Matthew.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5695" r="-85695"/>
          <a:stretch/>
        </p:blipFill>
        <p:spPr>
          <a:xfrm>
            <a:off x="457200" y="1447800"/>
            <a:ext cx="8229600" cy="4525963"/>
          </a:xfrm>
        </p:spPr>
      </p:pic>
    </p:spTree>
    <p:extLst>
      <p:ext uri="{BB962C8B-B14F-4D97-AF65-F5344CB8AC3E}">
        <p14:creationId xmlns:p14="http://schemas.microsoft.com/office/powerpoint/2010/main" val="12976315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lbot Matthew.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5695" r="-85695"/>
          <a:stretch/>
        </p:blipFill>
        <p:spPr>
          <a:xfrm>
            <a:off x="457200" y="1447800"/>
            <a:ext cx="8229600" cy="4525963"/>
          </a:xfrm>
        </p:spPr>
      </p:pic>
    </p:spTree>
    <p:extLst>
      <p:ext uri="{BB962C8B-B14F-4D97-AF65-F5344CB8AC3E}">
        <p14:creationId xmlns:p14="http://schemas.microsoft.com/office/powerpoint/2010/main" val="4594755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15:32-39</a:t>
            </a:r>
            <a:endParaRPr lang="en-US" dirty="0"/>
          </a:p>
        </p:txBody>
      </p:sp>
      <p:sp>
        <p:nvSpPr>
          <p:cNvPr id="3" name="Content Placeholder 2"/>
          <p:cNvSpPr>
            <a:spLocks noGrp="1"/>
          </p:cNvSpPr>
          <p:nvPr>
            <p:ph idx="1"/>
          </p:nvPr>
        </p:nvSpPr>
        <p:spPr/>
        <p:txBody>
          <a:bodyPr>
            <a:normAutofit/>
          </a:bodyPr>
          <a:lstStyle/>
          <a:p>
            <a:pPr marL="0" indent="0">
              <a:buNone/>
            </a:pPr>
            <a:r>
              <a:rPr lang="en-US" dirty="0"/>
              <a:t>“32 Then Jesus called his disciples and told them, "I feel sorry for these people. They have been here with me for three days, and </a:t>
            </a:r>
            <a:r>
              <a:rPr lang="en-US" dirty="0" smtClean="0"/>
              <a:t>they have nothing left to eat. I don't want to send them away hungry, or they will faint along the way.”</a:t>
            </a:r>
            <a:endParaRPr lang="en-US" dirty="0"/>
          </a:p>
        </p:txBody>
      </p:sp>
    </p:spTree>
    <p:extLst>
      <p:ext uri="{BB962C8B-B14F-4D97-AF65-F5344CB8AC3E}">
        <p14:creationId xmlns:p14="http://schemas.microsoft.com/office/powerpoint/2010/main" val="7306526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15:32-39</a:t>
            </a:r>
            <a:endParaRPr lang="en-US" dirty="0"/>
          </a:p>
        </p:txBody>
      </p:sp>
      <p:sp>
        <p:nvSpPr>
          <p:cNvPr id="3" name="Content Placeholder 2"/>
          <p:cNvSpPr>
            <a:spLocks noGrp="1"/>
          </p:cNvSpPr>
          <p:nvPr>
            <p:ph idx="1"/>
          </p:nvPr>
        </p:nvSpPr>
        <p:spPr/>
        <p:txBody>
          <a:bodyPr>
            <a:normAutofit/>
          </a:bodyPr>
          <a:lstStyle/>
          <a:p>
            <a:pPr marL="0" indent="0">
              <a:buNone/>
            </a:pPr>
            <a:r>
              <a:rPr lang="en-US" dirty="0"/>
              <a:t>33 The disciples replied, "Where would we get enough food here in the wilderness for such a huge crowd?” 34 Jesus asked, "How much bread do you have?” They replied, "Seven loaves, and a few small fish.”</a:t>
            </a:r>
          </a:p>
        </p:txBody>
      </p:sp>
    </p:spTree>
    <p:extLst>
      <p:ext uri="{BB962C8B-B14F-4D97-AF65-F5344CB8AC3E}">
        <p14:creationId xmlns:p14="http://schemas.microsoft.com/office/powerpoint/2010/main" val="36970104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Boyfriend Girlfriend.jpg"/>
          <p:cNvPicPr>
            <a:picLocks noGrp="1" noChangeAspect="1"/>
          </p:cNvPicPr>
          <p:nvPr>
            <p:ph idx="1"/>
          </p:nvPr>
        </p:nvPicPr>
        <p:blipFill>
          <a:blip r:embed="rId3" cstate="print">
            <a:extLst>
              <a:ext uri="{28A0092B-C50C-407E-A947-70E740481C1C}">
                <a14:useLocalDpi xmlns:a14="http://schemas.microsoft.com/office/drawing/2010/main" val="0"/>
              </a:ext>
            </a:extLst>
          </a:blip>
          <a:srcRect t="6569" b="6569"/>
          <a:stretch>
            <a:fillRect/>
          </a:stretch>
        </p:blipFill>
        <p:spPr/>
      </p:pic>
    </p:spTree>
    <p:extLst>
      <p:ext uri="{BB962C8B-B14F-4D97-AF65-F5344CB8AC3E}">
        <p14:creationId xmlns:p14="http://schemas.microsoft.com/office/powerpoint/2010/main" val="13425256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15:32-39</a:t>
            </a:r>
            <a:endParaRPr lang="en-US" dirty="0"/>
          </a:p>
        </p:txBody>
      </p:sp>
      <p:sp>
        <p:nvSpPr>
          <p:cNvPr id="3" name="Content Placeholder 2"/>
          <p:cNvSpPr>
            <a:spLocks noGrp="1"/>
          </p:cNvSpPr>
          <p:nvPr>
            <p:ph idx="1"/>
          </p:nvPr>
        </p:nvSpPr>
        <p:spPr/>
        <p:txBody>
          <a:bodyPr>
            <a:normAutofit/>
          </a:bodyPr>
          <a:lstStyle/>
          <a:p>
            <a:pPr marL="0" indent="0">
              <a:buNone/>
            </a:pPr>
            <a:r>
              <a:rPr lang="en-US" dirty="0"/>
              <a:t>“35 So Jesus told all the people to sit down on the ground. 36 Then he took the seven loaves and the fish, thanked God for them, and broke them into pieces. He gave them to the disciples, who distributed the food to the crowd. </a:t>
            </a:r>
          </a:p>
        </p:txBody>
      </p:sp>
    </p:spTree>
    <p:extLst>
      <p:ext uri="{BB962C8B-B14F-4D97-AF65-F5344CB8AC3E}">
        <p14:creationId xmlns:p14="http://schemas.microsoft.com/office/powerpoint/2010/main" val="11490478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15:32-39</a:t>
            </a:r>
            <a:endParaRPr lang="en-US" dirty="0"/>
          </a:p>
        </p:txBody>
      </p:sp>
      <p:sp>
        <p:nvSpPr>
          <p:cNvPr id="3" name="Content Placeholder 2"/>
          <p:cNvSpPr>
            <a:spLocks noGrp="1"/>
          </p:cNvSpPr>
          <p:nvPr>
            <p:ph idx="1"/>
          </p:nvPr>
        </p:nvSpPr>
        <p:spPr/>
        <p:txBody>
          <a:bodyPr>
            <a:normAutofit/>
          </a:bodyPr>
          <a:lstStyle/>
          <a:p>
            <a:pPr marL="0" indent="0">
              <a:buNone/>
            </a:pPr>
            <a:r>
              <a:rPr lang="en-US" dirty="0"/>
              <a:t>37 They all ate as much as they wanted. Afterward, the disciples picked up seven large baskets of leftover food. 38 There were 4,000 men who were fed that day, in addition to all the women and children. 39 Then Jesus sent the people home, and he got into a boat and crossed over to the region of </a:t>
            </a:r>
            <a:r>
              <a:rPr lang="en-US" dirty="0" err="1"/>
              <a:t>Magadan</a:t>
            </a:r>
            <a:r>
              <a:rPr lang="en-US" dirty="0"/>
              <a:t>.”</a:t>
            </a:r>
          </a:p>
        </p:txBody>
      </p:sp>
    </p:spTree>
    <p:extLst>
      <p:ext uri="{BB962C8B-B14F-4D97-AF65-F5344CB8AC3E}">
        <p14:creationId xmlns:p14="http://schemas.microsoft.com/office/powerpoint/2010/main" val="11490478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lbot Matthew.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5695" r="-85695"/>
          <a:stretch/>
        </p:blipFill>
        <p:spPr>
          <a:xfrm>
            <a:off x="457200" y="1447800"/>
            <a:ext cx="8229600" cy="4525963"/>
          </a:xfrm>
        </p:spPr>
      </p:pic>
    </p:spTree>
    <p:extLst>
      <p:ext uri="{BB962C8B-B14F-4D97-AF65-F5344CB8AC3E}">
        <p14:creationId xmlns:p14="http://schemas.microsoft.com/office/powerpoint/2010/main" val="30749564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vi.jpg"/>
          <p:cNvPicPr>
            <a:picLocks noGrp="1" noChangeAspect="1"/>
          </p:cNvPicPr>
          <p:nvPr>
            <p:ph idx="1"/>
          </p:nvPr>
        </p:nvPicPr>
        <p:blipFill>
          <a:blip r:embed="rId3">
            <a:extLst>
              <a:ext uri="{28A0092B-C50C-407E-A947-70E740481C1C}">
                <a14:useLocalDpi xmlns:a14="http://schemas.microsoft.com/office/drawing/2010/main" val="0"/>
              </a:ext>
            </a:extLst>
          </a:blip>
          <a:srcRect l="17068" r="17068"/>
          <a:stretch>
            <a:fillRect/>
          </a:stretch>
        </p:blipFill>
        <p:spPr/>
      </p:pic>
    </p:spTree>
    <p:extLst>
      <p:ext uri="{BB962C8B-B14F-4D97-AF65-F5344CB8AC3E}">
        <p14:creationId xmlns:p14="http://schemas.microsoft.com/office/powerpoint/2010/main" val="7167266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these four</a:t>
            </a:r>
            <a:endParaRPr lang="en-US" dirty="0"/>
          </a:p>
        </p:txBody>
      </p:sp>
      <p:pic>
        <p:nvPicPr>
          <p:cNvPr id="4" name="Content Placeholder 3" descr="ff-1p.jpg"/>
          <p:cNvPicPr>
            <a:picLocks noGrp="1" noChangeAspect="1"/>
          </p:cNvPicPr>
          <p:nvPr>
            <p:ph idx="1"/>
          </p:nvPr>
        </p:nvPicPr>
        <p:blipFill>
          <a:blip r:embed="rId3">
            <a:extLst>
              <a:ext uri="{28A0092B-C50C-407E-A947-70E740481C1C}">
                <a14:useLocalDpi xmlns:a14="http://schemas.microsoft.com/office/drawing/2010/main" val="0"/>
              </a:ext>
            </a:extLst>
          </a:blip>
          <a:srcRect t="20770" b="20770"/>
          <a:stretch>
            <a:fillRect/>
          </a:stretch>
        </p:blipFill>
        <p:spPr/>
      </p:pic>
    </p:spTree>
    <p:extLst>
      <p:ext uri="{BB962C8B-B14F-4D97-AF65-F5344CB8AC3E}">
        <p14:creationId xmlns:p14="http://schemas.microsoft.com/office/powerpoint/2010/main" val="20461144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 four are fantastic!</a:t>
            </a:r>
            <a:endParaRPr lang="en-US" dirty="0"/>
          </a:p>
        </p:txBody>
      </p:sp>
      <p:pic>
        <p:nvPicPr>
          <p:cNvPr id="4" name="Content Placeholder 3" descr="four angels.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1977112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lbot Matthew.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5695" r="-85695"/>
          <a:stretch/>
        </p:blipFill>
        <p:spPr>
          <a:xfrm>
            <a:off x="457200" y="1447800"/>
            <a:ext cx="8229600" cy="4525963"/>
          </a:xfrm>
        </p:spPr>
      </p:pic>
    </p:spTree>
    <p:extLst>
      <p:ext uri="{BB962C8B-B14F-4D97-AF65-F5344CB8AC3E}">
        <p14:creationId xmlns:p14="http://schemas.microsoft.com/office/powerpoint/2010/main" val="31491663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w Years Communion.jpg"/>
          <p:cNvPicPr>
            <a:picLocks noGrp="1" noChangeAspect="1"/>
          </p:cNvPicPr>
          <p:nvPr>
            <p:ph idx="1"/>
          </p:nvPr>
        </p:nvPicPr>
        <p:blipFill>
          <a:blip r:embed="rId3">
            <a:extLst>
              <a:ext uri="{28A0092B-C50C-407E-A947-70E740481C1C}">
                <a14:useLocalDpi xmlns:a14="http://schemas.microsoft.com/office/drawing/2010/main" val="0"/>
              </a:ext>
            </a:extLst>
          </a:blip>
          <a:srcRect t="22437" b="22437"/>
          <a:stretch>
            <a:fillRect/>
          </a:stretch>
        </p:blipFill>
        <p:spPr/>
      </p:pic>
    </p:spTree>
    <p:extLst>
      <p:ext uri="{BB962C8B-B14F-4D97-AF65-F5344CB8AC3E}">
        <p14:creationId xmlns:p14="http://schemas.microsoft.com/office/powerpoint/2010/main" val="19460460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aniel-study-pic.jpg"/>
          <p:cNvPicPr>
            <a:picLocks noGrp="1" noChangeAspect="1"/>
          </p:cNvPicPr>
          <p:nvPr>
            <p:ph idx="1"/>
          </p:nvPr>
        </p:nvPicPr>
        <p:blipFill>
          <a:blip r:embed="rId3">
            <a:extLst>
              <a:ext uri="{28A0092B-C50C-407E-A947-70E740481C1C}">
                <a14:useLocalDpi xmlns:a14="http://schemas.microsoft.com/office/drawing/2010/main" val="0"/>
              </a:ext>
            </a:extLst>
          </a:blip>
          <a:srcRect t="326" b="326"/>
          <a:stretch>
            <a:fillRect/>
          </a:stretch>
        </p:blipFill>
        <p:spPr/>
      </p:pic>
    </p:spTree>
    <p:extLst>
      <p:ext uri="{BB962C8B-B14F-4D97-AF65-F5344CB8AC3E}">
        <p14:creationId xmlns:p14="http://schemas.microsoft.com/office/powerpoint/2010/main" val="36740795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rench flag bullets.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19045102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erry Go Round.jpg"/>
          <p:cNvPicPr>
            <a:picLocks noGrp="1" noChangeAspect="1"/>
          </p:cNvPicPr>
          <p:nvPr>
            <p:ph idx="1"/>
          </p:nvPr>
        </p:nvPicPr>
        <p:blipFill>
          <a:blip r:embed="rId3" cstate="print">
            <a:extLst>
              <a:ext uri="{28A0092B-C50C-407E-A947-70E740481C1C}">
                <a14:useLocalDpi xmlns:a14="http://schemas.microsoft.com/office/drawing/2010/main" val="0"/>
              </a:ext>
            </a:extLst>
          </a:blip>
          <a:srcRect t="12319" b="12319"/>
          <a:stretch>
            <a:fillRect/>
          </a:stretch>
        </p:blipFill>
        <p:spPr/>
      </p:pic>
    </p:spTree>
    <p:extLst>
      <p:ext uri="{BB962C8B-B14F-4D97-AF65-F5344CB8AC3E}">
        <p14:creationId xmlns:p14="http://schemas.microsoft.com/office/powerpoint/2010/main" val="8962935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rench flag bullets.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37585845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autiful mind.jpg"/>
          <p:cNvPicPr>
            <a:picLocks noGrp="1" noChangeAspect="1"/>
          </p:cNvPicPr>
          <p:nvPr>
            <p:ph idx="1"/>
          </p:nvPr>
        </p:nvPicPr>
        <p:blipFill>
          <a:blip r:embed="rId3">
            <a:extLst>
              <a:ext uri="{28A0092B-C50C-407E-A947-70E740481C1C}">
                <a14:useLocalDpi xmlns:a14="http://schemas.microsoft.com/office/drawing/2010/main" val="0"/>
              </a:ext>
            </a:extLst>
          </a:blip>
          <a:srcRect t="4170" b="4170"/>
          <a:stretch>
            <a:fillRect/>
          </a:stretch>
        </p:blipFill>
        <p:spPr/>
      </p:pic>
    </p:spTree>
    <p:extLst>
      <p:ext uri="{BB962C8B-B14F-4D97-AF65-F5344CB8AC3E}">
        <p14:creationId xmlns:p14="http://schemas.microsoft.com/office/powerpoint/2010/main" val="335627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autiful mind.jpg"/>
          <p:cNvPicPr>
            <a:picLocks noGrp="1" noChangeAspect="1"/>
          </p:cNvPicPr>
          <p:nvPr>
            <p:ph idx="1"/>
          </p:nvPr>
        </p:nvPicPr>
        <p:blipFill>
          <a:blip r:embed="rId3">
            <a:extLst>
              <a:ext uri="{28A0092B-C50C-407E-A947-70E740481C1C}">
                <a14:useLocalDpi xmlns:a14="http://schemas.microsoft.com/office/drawing/2010/main" val="0"/>
              </a:ext>
            </a:extLst>
          </a:blip>
          <a:srcRect t="4170" b="4170"/>
          <a:stretch>
            <a:fillRect/>
          </a:stretch>
        </p:blipFill>
        <p:spPr/>
      </p:pic>
    </p:spTree>
    <p:extLst>
      <p:ext uri="{BB962C8B-B14F-4D97-AF65-F5344CB8AC3E}">
        <p14:creationId xmlns:p14="http://schemas.microsoft.com/office/powerpoint/2010/main" val="23621231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21363"/>
          </a:xfrm>
        </p:spPr>
        <p:txBody>
          <a:bodyPr>
            <a:normAutofit fontScale="85000" lnSpcReduction="20000"/>
          </a:bodyPr>
          <a:lstStyle/>
          <a:p>
            <a:pPr marL="514350" indent="-514350">
              <a:buFont typeface="+mj-lt"/>
              <a:buAutoNum type="arabicPeriod"/>
            </a:pPr>
            <a:r>
              <a:rPr lang="en-US" b="1" dirty="0"/>
              <a:t>Numbers are important to God </a:t>
            </a:r>
            <a:r>
              <a:rPr lang="en-US" dirty="0"/>
              <a:t>(Matthew 14:13-21; Acts 17:11; Isaiah 28:13; Matthew 15:32-39)</a:t>
            </a:r>
          </a:p>
          <a:p>
            <a:pPr marL="514350" indent="-514350">
              <a:buFont typeface="+mj-lt"/>
              <a:buAutoNum type="arabicPeriod"/>
            </a:pPr>
            <a:r>
              <a:rPr lang="en-US" b="1" dirty="0"/>
              <a:t>The 2,300 year prophecy is important to God and His saints </a:t>
            </a:r>
            <a:r>
              <a:rPr lang="en-US" dirty="0"/>
              <a:t>(Daniel 8:</a:t>
            </a:r>
            <a:r>
              <a:rPr lang="en-US" dirty="0" smtClean="0"/>
              <a:t>13-14; Daniel 9:24-27; Ezekiel 4</a:t>
            </a:r>
            <a:r>
              <a:rPr lang="en-US" dirty="0"/>
              <a:t>:6; Daniel 7:8-</a:t>
            </a:r>
            <a:r>
              <a:rPr lang="en-US" dirty="0" smtClean="0"/>
              <a:t>9,11,21-</a:t>
            </a:r>
            <a:r>
              <a:rPr lang="en-US" dirty="0"/>
              <a:t>23; Leviticus 16:30)</a:t>
            </a:r>
          </a:p>
          <a:p>
            <a:pPr marL="514350" indent="-514350">
              <a:buFont typeface="+mj-lt"/>
              <a:buAutoNum type="arabicPeriod"/>
            </a:pPr>
            <a:r>
              <a:rPr lang="en-US" b="1" dirty="0"/>
              <a:t>The 2,300 year prophecy </a:t>
            </a:r>
            <a:r>
              <a:rPr lang="en-US" b="1" dirty="0" smtClean="0"/>
              <a:t>warns a wicked world that a just God already is already judging them </a:t>
            </a:r>
            <a:r>
              <a:rPr lang="en-US" dirty="0" smtClean="0"/>
              <a:t>(</a:t>
            </a:r>
            <a:r>
              <a:rPr lang="en-US" dirty="0"/>
              <a:t>Psalm 73:1-17; Revelation 6:10; Acts 24:25; </a:t>
            </a:r>
            <a:r>
              <a:rPr lang="en-US" dirty="0" smtClean="0"/>
              <a:t>Psalm </a:t>
            </a:r>
            <a:r>
              <a:rPr lang="en-US" dirty="0"/>
              <a:t>96:11-13</a:t>
            </a:r>
            <a:r>
              <a:rPr lang="en-US" dirty="0" smtClean="0"/>
              <a:t>)</a:t>
            </a:r>
          </a:p>
          <a:p>
            <a:pPr marL="0" indent="0">
              <a:buNone/>
            </a:pPr>
            <a:endParaRPr lang="en-US" dirty="0"/>
          </a:p>
        </p:txBody>
      </p:sp>
      <p:pic>
        <p:nvPicPr>
          <p:cNvPr id="7" name="Picture 2"/>
          <p:cNvPicPr>
            <a:picLocks noGrp="1" noChangeAspect="1" noChangeArrowheads="1"/>
          </p:cNvPicPr>
          <p:nvPr>
            <p:ph sz="half" idx="1"/>
          </p:nvPr>
        </p:nvPicPr>
        <p:blipFill>
          <a:blip r:embed="rId3" cstate="print"/>
          <a:srcRect l="15755" r="15755"/>
          <a:stretch>
            <a:fillRect/>
          </a:stretch>
        </p:blipFill>
        <p:spPr bwMode="auto">
          <a:xfrm>
            <a:off x="457200" y="304800"/>
            <a:ext cx="4038600" cy="5821363"/>
          </a:xfrm>
          <a:prstGeom prst="rect">
            <a:avLst/>
          </a:prstGeom>
          <a:noFill/>
          <a:ln w="9525">
            <a:noFill/>
            <a:miter lim="800000"/>
            <a:headEnd/>
            <a:tailEnd/>
          </a:ln>
        </p:spPr>
      </p:pic>
    </p:spTree>
    <p:extLst>
      <p:ext uri="{BB962C8B-B14F-4D97-AF65-F5344CB8AC3E}">
        <p14:creationId xmlns:p14="http://schemas.microsoft.com/office/powerpoint/2010/main" val="11506361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pic>
        <p:nvPicPr>
          <p:cNvPr id="4" name="Content Placeholder 3" descr="keep-calm-and-have-a-cup-of-tea-93.png"/>
          <p:cNvPicPr>
            <a:picLocks noGrp="1" noChangeAspect="1"/>
          </p:cNvPicPr>
          <p:nvPr>
            <p:ph idx="1"/>
          </p:nvPr>
        </p:nvPicPr>
        <p:blipFill>
          <a:blip r:embed="rId3">
            <a:extLst>
              <a:ext uri="{28A0092B-C50C-407E-A947-70E740481C1C}">
                <a14:useLocalDpi xmlns:a14="http://schemas.microsoft.com/office/drawing/2010/main" val="0"/>
              </a:ext>
            </a:extLst>
          </a:blip>
          <a:srcRect l="-56068" r="-56068"/>
          <a:stretch>
            <a:fillRect/>
          </a:stretch>
        </p:blipFill>
        <p:spPr/>
      </p:pic>
    </p:spTree>
    <p:extLst>
      <p:ext uri="{BB962C8B-B14F-4D97-AF65-F5344CB8AC3E}">
        <p14:creationId xmlns:p14="http://schemas.microsoft.com/office/powerpoint/2010/main" val="24548748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pic>
        <p:nvPicPr>
          <p:cNvPr id="4" name="Content Placeholder 3" descr="kettl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40915" r="-40915"/>
          <a:stretch/>
        </p:blipFill>
        <p:spPr/>
      </p:pic>
    </p:spTree>
    <p:extLst>
      <p:ext uri="{BB962C8B-B14F-4D97-AF65-F5344CB8AC3E}">
        <p14:creationId xmlns:p14="http://schemas.microsoft.com/office/powerpoint/2010/main" val="17927902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pic>
        <p:nvPicPr>
          <p:cNvPr id="4" name="Content Placeholder 3" descr="union-jack-cuppa2.jpg"/>
          <p:cNvPicPr>
            <a:picLocks noGrp="1" noChangeAspect="1"/>
          </p:cNvPicPr>
          <p:nvPr>
            <p:ph idx="1"/>
          </p:nvPr>
        </p:nvPicPr>
        <p:blipFill>
          <a:blip r:embed="rId3">
            <a:extLst>
              <a:ext uri="{28A0092B-C50C-407E-A947-70E740481C1C}">
                <a14:useLocalDpi xmlns:a14="http://schemas.microsoft.com/office/drawing/2010/main" val="0"/>
              </a:ext>
            </a:extLst>
          </a:blip>
          <a:srcRect t="3277" b="3277"/>
          <a:stretch>
            <a:fillRect/>
          </a:stretch>
        </p:blipFill>
        <p:spPr/>
      </p:pic>
    </p:spTree>
    <p:extLst>
      <p:ext uri="{BB962C8B-B14F-4D97-AF65-F5344CB8AC3E}">
        <p14:creationId xmlns:p14="http://schemas.microsoft.com/office/powerpoint/2010/main" val="86563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21363"/>
          </a:xfrm>
        </p:spPr>
        <p:txBody>
          <a:bodyPr>
            <a:normAutofit fontScale="85000" lnSpcReduction="20000"/>
          </a:bodyPr>
          <a:lstStyle/>
          <a:p>
            <a:pPr marL="514350" indent="-514350">
              <a:buFont typeface="+mj-lt"/>
              <a:buAutoNum type="arabicPeriod"/>
            </a:pPr>
            <a:r>
              <a:rPr lang="en-US" b="1" dirty="0"/>
              <a:t>Numbers are important to God </a:t>
            </a:r>
            <a:r>
              <a:rPr lang="en-US" dirty="0"/>
              <a:t>(Matthew 14:13-21; Acts 17:11; Isaiah 28:13; Matthew 15:32-39)</a:t>
            </a:r>
          </a:p>
          <a:p>
            <a:pPr marL="514350" indent="-514350">
              <a:buFont typeface="+mj-lt"/>
              <a:buAutoNum type="arabicPeriod"/>
            </a:pPr>
            <a:r>
              <a:rPr lang="en-US" b="1" dirty="0"/>
              <a:t>The 2,300 year prophecy is important to God and His saints </a:t>
            </a:r>
            <a:r>
              <a:rPr lang="en-US" dirty="0"/>
              <a:t>(Daniel 8:13-14; Daniel 9:24-27; Ezekiel 4:6; Daniel 7:8-9,11,21-23; Leviticus 16:30)</a:t>
            </a:r>
          </a:p>
          <a:p>
            <a:pPr marL="514350" indent="-514350">
              <a:buFont typeface="+mj-lt"/>
              <a:buAutoNum type="arabicPeriod"/>
            </a:pPr>
            <a:r>
              <a:rPr lang="en-US" b="1" dirty="0"/>
              <a:t>The 2,300 year prophecy </a:t>
            </a:r>
            <a:r>
              <a:rPr lang="en-US" b="1" dirty="0" smtClean="0"/>
              <a:t>warns a </a:t>
            </a:r>
            <a:r>
              <a:rPr lang="en-US" b="1" dirty="0"/>
              <a:t>wicked world that a just God already is already judging them </a:t>
            </a:r>
            <a:r>
              <a:rPr lang="en-US" dirty="0"/>
              <a:t>(Psalm 73:1-17; Revelation 6:10; Acts 24:25; Psalm 96:11-13)</a:t>
            </a:r>
          </a:p>
          <a:p>
            <a:pPr marL="0" indent="0">
              <a:buNone/>
            </a:pPr>
            <a:endParaRPr lang="en-US" dirty="0"/>
          </a:p>
        </p:txBody>
      </p:sp>
      <p:pic>
        <p:nvPicPr>
          <p:cNvPr id="7" name="Picture 2"/>
          <p:cNvPicPr>
            <a:picLocks noGrp="1" noChangeAspect="1" noChangeArrowheads="1"/>
          </p:cNvPicPr>
          <p:nvPr>
            <p:ph sz="half" idx="1"/>
          </p:nvPr>
        </p:nvPicPr>
        <p:blipFill>
          <a:blip r:embed="rId3" cstate="print"/>
          <a:srcRect l="15755" r="15755"/>
          <a:stretch>
            <a:fillRect/>
          </a:stretch>
        </p:blipFill>
        <p:spPr bwMode="auto">
          <a:xfrm>
            <a:off x="457200" y="304800"/>
            <a:ext cx="4038600" cy="5821363"/>
          </a:xfrm>
          <a:prstGeom prst="rect">
            <a:avLst/>
          </a:prstGeom>
          <a:noFill/>
          <a:ln w="9525">
            <a:noFill/>
            <a:miter lim="800000"/>
            <a:headEnd/>
            <a:tailEnd/>
          </a:ln>
        </p:spPr>
      </p:pic>
    </p:spTree>
    <p:extLst>
      <p:ext uri="{BB962C8B-B14F-4D97-AF65-F5344CB8AC3E}">
        <p14:creationId xmlns:p14="http://schemas.microsoft.com/office/powerpoint/2010/main" val="8867873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Grp="1" noChangeArrowheads="1"/>
          </p:cNvSpPr>
          <p:nvPr>
            <p:ph type="title"/>
          </p:nvPr>
        </p:nvSpPr>
        <p:spPr>
          <a:ln/>
        </p:spPr>
        <p:txBody>
          <a:bodyPr/>
          <a:lstStyle/>
          <a:p>
            <a:endParaRPr lang="en-US" dirty="0"/>
          </a:p>
        </p:txBody>
      </p:sp>
      <p:sp>
        <p:nvSpPr>
          <p:cNvPr id="153602" name="Rectangle 2"/>
          <p:cNvSpPr>
            <a:spLocks noGrp="1" noChangeArrowheads="1"/>
          </p:cNvSpPr>
          <p:nvPr>
            <p:ph type="body" idx="1"/>
          </p:nvPr>
        </p:nvSpPr>
        <p:spPr>
          <a:ln/>
        </p:spPr>
        <p:txBody>
          <a:bodyPr/>
          <a:lstStyle/>
          <a:p>
            <a:pPr marL="628650"/>
            <a:endParaRPr lang="en-US" dirty="0"/>
          </a:p>
        </p:txBody>
      </p:sp>
      <p:pic>
        <p:nvPicPr>
          <p:cNvPr id="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8:13-14</a:t>
            </a:r>
            <a:endParaRPr lang="en-US" dirty="0"/>
          </a:p>
        </p:txBody>
      </p:sp>
      <p:sp>
        <p:nvSpPr>
          <p:cNvPr id="3" name="Content Placeholder 2"/>
          <p:cNvSpPr>
            <a:spLocks noGrp="1"/>
          </p:cNvSpPr>
          <p:nvPr>
            <p:ph idx="1"/>
          </p:nvPr>
        </p:nvSpPr>
        <p:spPr/>
        <p:txBody>
          <a:bodyPr/>
          <a:lstStyle/>
          <a:p>
            <a:pPr marL="0" indent="0">
              <a:buNone/>
            </a:pPr>
            <a:r>
              <a:rPr lang="en-US" dirty="0"/>
              <a:t>13 </a:t>
            </a:r>
            <a:r>
              <a:rPr lang="en-US" dirty="0" smtClean="0"/>
              <a:t>Then I heard two holy ones talking to each other. One of them asked, "</a:t>
            </a:r>
            <a:r>
              <a:rPr lang="en-US" dirty="0"/>
              <a:t>How long will the events of this vision last? How long will the rebellion that causes desecration stop the </a:t>
            </a:r>
            <a:r>
              <a:rPr lang="en-US" dirty="0" smtClean="0"/>
              <a:t>daily</a:t>
            </a:r>
            <a:endParaRPr lang="en-US" dirty="0"/>
          </a:p>
          <a:p>
            <a:pPr marL="0" indent="0">
              <a:buNone/>
            </a:pPr>
            <a:endParaRPr lang="en-US" dirty="0"/>
          </a:p>
        </p:txBody>
      </p:sp>
    </p:spTree>
    <p:extLst>
      <p:ext uri="{BB962C8B-B14F-4D97-AF65-F5344CB8AC3E}">
        <p14:creationId xmlns:p14="http://schemas.microsoft.com/office/powerpoint/2010/main" val="20171562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an 2.jpe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946" b="50742"/>
          <a:stretch/>
        </p:blipFill>
        <p:spPr/>
      </p:pic>
    </p:spTree>
    <p:extLst>
      <p:ext uri="{BB962C8B-B14F-4D97-AF65-F5344CB8AC3E}">
        <p14:creationId xmlns:p14="http://schemas.microsoft.com/office/powerpoint/2010/main" val="10689769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8:13-14</a:t>
            </a:r>
            <a:endParaRPr lang="en-US" dirty="0"/>
          </a:p>
        </p:txBody>
      </p:sp>
      <p:sp>
        <p:nvSpPr>
          <p:cNvPr id="3" name="Content Placeholder 2"/>
          <p:cNvSpPr>
            <a:spLocks noGrp="1"/>
          </p:cNvSpPr>
          <p:nvPr>
            <p:ph idx="1"/>
          </p:nvPr>
        </p:nvSpPr>
        <p:spPr/>
        <p:txBody>
          <a:bodyPr/>
          <a:lstStyle/>
          <a:p>
            <a:pPr marL="0" indent="0">
              <a:buNone/>
            </a:pPr>
            <a:r>
              <a:rPr lang="en-US" dirty="0"/>
              <a:t>sacrifices? How long will the Temple and heaven's army be trampled on?" 14 The other replied, "It will take 2,300 evenings and mornings; then the Temple will be made right again."</a:t>
            </a:r>
          </a:p>
          <a:p>
            <a:pPr marL="0" indent="0">
              <a:buNone/>
            </a:pPr>
            <a:endParaRPr lang="en-US" dirty="0"/>
          </a:p>
        </p:txBody>
      </p:sp>
    </p:spTree>
    <p:extLst>
      <p:ext uri="{BB962C8B-B14F-4D97-AF65-F5344CB8AC3E}">
        <p14:creationId xmlns:p14="http://schemas.microsoft.com/office/powerpoint/2010/main" val="2692537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8:14 (NKJV)</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14 </a:t>
            </a:r>
            <a:r>
              <a:rPr lang="en-US" dirty="0"/>
              <a:t>And he said to me, “For two thousand three hundred days</a:t>
            </a:r>
            <a:r>
              <a:rPr lang="en-US" dirty="0" smtClean="0"/>
              <a:t>;</a:t>
            </a:r>
            <a:r>
              <a:rPr lang="en-US" dirty="0"/>
              <a:t> </a:t>
            </a:r>
            <a:r>
              <a:rPr lang="en-US" dirty="0" smtClean="0"/>
              <a:t>then </a:t>
            </a:r>
            <a:r>
              <a:rPr lang="en-US" dirty="0"/>
              <a:t>the sanctuary shall be cleansed.”</a:t>
            </a:r>
          </a:p>
        </p:txBody>
      </p:sp>
    </p:spTree>
    <p:extLst>
      <p:ext uri="{BB962C8B-B14F-4D97-AF65-F5344CB8AC3E}">
        <p14:creationId xmlns:p14="http://schemas.microsoft.com/office/powerpoint/2010/main" val="25644499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Grp="1" noChangeArrowheads="1"/>
          </p:cNvSpPr>
          <p:nvPr>
            <p:ph type="title"/>
          </p:nvPr>
        </p:nvSpPr>
        <p:spPr>
          <a:ln/>
        </p:spPr>
        <p:txBody>
          <a:bodyPr/>
          <a:lstStyle/>
          <a:p>
            <a:endParaRPr lang="en-US" dirty="0"/>
          </a:p>
        </p:txBody>
      </p:sp>
      <p:sp>
        <p:nvSpPr>
          <p:cNvPr id="163842" name="Rectangle 2"/>
          <p:cNvSpPr>
            <a:spLocks noGrp="1" noChangeArrowheads="1"/>
          </p:cNvSpPr>
          <p:nvPr>
            <p:ph type="body" idx="1"/>
          </p:nvPr>
        </p:nvSpPr>
        <p:spPr>
          <a:ln/>
        </p:spPr>
        <p:txBody>
          <a:bodyPr/>
          <a:lstStyle/>
          <a:p>
            <a:pPr marL="628650"/>
            <a:endParaRPr lang="en-US" dirty="0"/>
          </a:p>
        </p:txBody>
      </p:sp>
      <p:pic>
        <p:nvPicPr>
          <p:cNvPr id="16384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273222166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759625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3059281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Grp="1" noChangeArrowheads="1"/>
          </p:cNvSpPr>
          <p:nvPr>
            <p:ph type="title"/>
          </p:nvPr>
        </p:nvSpPr>
        <p:spPr>
          <a:ln/>
        </p:spPr>
        <p:txBody>
          <a:bodyPr/>
          <a:lstStyle/>
          <a:p>
            <a:endParaRPr lang="en-US" dirty="0"/>
          </a:p>
        </p:txBody>
      </p:sp>
      <p:sp>
        <p:nvSpPr>
          <p:cNvPr id="169986" name="Rectangle 2"/>
          <p:cNvSpPr>
            <a:spLocks noGrp="1" noChangeArrowheads="1"/>
          </p:cNvSpPr>
          <p:nvPr>
            <p:ph type="body" idx="1"/>
          </p:nvPr>
        </p:nvSpPr>
        <p:spPr>
          <a:ln/>
        </p:spPr>
        <p:txBody>
          <a:bodyPr/>
          <a:lstStyle/>
          <a:p>
            <a:pPr marL="628650"/>
            <a:endParaRPr lang="en-US" dirty="0"/>
          </a:p>
        </p:txBody>
      </p:sp>
      <p:pic>
        <p:nvPicPr>
          <p:cNvPr id="16998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
        <p:nvSpPr>
          <p:cNvPr id="5" name="TextBox 4"/>
          <p:cNvSpPr txBox="1"/>
          <p:nvPr/>
        </p:nvSpPr>
        <p:spPr>
          <a:xfrm>
            <a:off x="6553200" y="5250359"/>
            <a:ext cx="2590800" cy="769441"/>
          </a:xfrm>
          <a:prstGeom prst="rect">
            <a:avLst/>
          </a:prstGeom>
          <a:noFill/>
        </p:spPr>
        <p:txBody>
          <a:bodyPr wrap="square" rtlCol="0">
            <a:spAutoFit/>
          </a:bodyPr>
          <a:lstStyle/>
          <a:p>
            <a:r>
              <a:rPr lang="en-US" sz="4400" dirty="0" smtClean="0">
                <a:solidFill>
                  <a:schemeClr val="bg1"/>
                </a:solidFill>
                <a:latin typeface="Times New Roman" pitchFamily="18" charset="0"/>
                <a:cs typeface="Times New Roman" pitchFamily="18" charset="0"/>
              </a:rPr>
              <a:t>an end </a:t>
            </a:r>
            <a:endParaRPr lang="en-US" sz="4400" dirty="0">
              <a:solidFill>
                <a:schemeClr val="bg1"/>
              </a:solidFill>
              <a:latin typeface="Times New Roman" pitchFamily="18" charset="0"/>
              <a:cs typeface="Times New Roman" pitchFamily="18" charset="0"/>
            </a:endParaRPr>
          </a:p>
        </p:txBody>
      </p:sp>
      <p:sp>
        <p:nvSpPr>
          <p:cNvPr id="6" name="TextBox 5"/>
          <p:cNvSpPr txBox="1"/>
          <p:nvPr/>
        </p:nvSpPr>
        <p:spPr>
          <a:xfrm>
            <a:off x="4343400" y="5783759"/>
            <a:ext cx="3581400" cy="769441"/>
          </a:xfrm>
          <a:prstGeom prst="rect">
            <a:avLst/>
          </a:prstGeom>
          <a:noFill/>
        </p:spPr>
        <p:txBody>
          <a:bodyPr wrap="square" rtlCol="0">
            <a:spAutoFit/>
          </a:bodyPr>
          <a:lstStyle/>
          <a:p>
            <a:r>
              <a:rPr lang="en-US" sz="4400" dirty="0" smtClean="0">
                <a:solidFill>
                  <a:schemeClr val="bg1"/>
                </a:solidFill>
                <a:latin typeface="Times New Roman" pitchFamily="18" charset="0"/>
                <a:cs typeface="Times New Roman" pitchFamily="18" charset="0"/>
              </a:rPr>
              <a:t>of sins,</a:t>
            </a:r>
            <a:endParaRPr lang="en-US" sz="4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1219071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ChangeArrowheads="1"/>
          </p:cNvSpPr>
          <p:nvPr>
            <p:ph type="title"/>
          </p:nvPr>
        </p:nvSpPr>
        <p:spPr>
          <a:ln/>
        </p:spPr>
        <p:txBody>
          <a:bodyPr/>
          <a:lstStyle/>
          <a:p>
            <a:endParaRPr lang="en-US" dirty="0"/>
          </a:p>
        </p:txBody>
      </p:sp>
      <p:sp>
        <p:nvSpPr>
          <p:cNvPr id="172034" name="Rectangle 2"/>
          <p:cNvSpPr>
            <a:spLocks noGrp="1" noChangeArrowheads="1"/>
          </p:cNvSpPr>
          <p:nvPr>
            <p:ph type="body" idx="1"/>
          </p:nvPr>
        </p:nvSpPr>
        <p:spPr>
          <a:ln/>
        </p:spPr>
        <p:txBody>
          <a:bodyPr/>
          <a:lstStyle/>
          <a:p>
            <a:pPr marL="628650"/>
            <a:endParaRPr lang="en-US" dirty="0"/>
          </a:p>
        </p:txBody>
      </p:sp>
      <p:pic>
        <p:nvPicPr>
          <p:cNvPr id="17203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369965493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Grp="1" noChangeArrowheads="1"/>
          </p:cNvSpPr>
          <p:nvPr>
            <p:ph type="title"/>
          </p:nvPr>
        </p:nvSpPr>
        <p:spPr>
          <a:ln/>
        </p:spPr>
        <p:txBody>
          <a:bodyPr/>
          <a:lstStyle/>
          <a:p>
            <a:endParaRPr lang="en-US" dirty="0"/>
          </a:p>
        </p:txBody>
      </p:sp>
      <p:sp>
        <p:nvSpPr>
          <p:cNvPr id="174082" name="Rectangle 2"/>
          <p:cNvSpPr>
            <a:spLocks noGrp="1" noChangeArrowheads="1"/>
          </p:cNvSpPr>
          <p:nvPr>
            <p:ph type="body" idx="1"/>
          </p:nvPr>
        </p:nvSpPr>
        <p:spPr>
          <a:ln/>
        </p:spPr>
        <p:txBody>
          <a:bodyPr/>
          <a:lstStyle/>
          <a:p>
            <a:pPr marL="628650"/>
            <a:endParaRPr lang="en-US" dirty="0"/>
          </a:p>
        </p:txBody>
      </p:sp>
      <p:pic>
        <p:nvPicPr>
          <p:cNvPr id="17408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108039009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Grp="1" noChangeArrowheads="1"/>
          </p:cNvSpPr>
          <p:nvPr>
            <p:ph type="title"/>
          </p:nvPr>
        </p:nvSpPr>
        <p:spPr>
          <a:ln/>
        </p:spPr>
        <p:txBody>
          <a:bodyPr/>
          <a:lstStyle/>
          <a:p>
            <a:endParaRPr lang="en-US" dirty="0"/>
          </a:p>
        </p:txBody>
      </p:sp>
      <p:sp>
        <p:nvSpPr>
          <p:cNvPr id="180226" name="Rectangle 2"/>
          <p:cNvSpPr>
            <a:spLocks noGrp="1" noChangeArrowheads="1"/>
          </p:cNvSpPr>
          <p:nvPr>
            <p:ph type="body" idx="1"/>
          </p:nvPr>
        </p:nvSpPr>
        <p:spPr>
          <a:ln/>
        </p:spPr>
        <p:txBody>
          <a:bodyPr/>
          <a:lstStyle/>
          <a:p>
            <a:pPr marL="628650"/>
            <a:endParaRPr lang="en-US" dirty="0"/>
          </a:p>
        </p:txBody>
      </p:sp>
      <p:pic>
        <p:nvPicPr>
          <p:cNvPr id="18022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380806635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p:cNvSpPr>
            <a:spLocks noGrp="1" noChangeArrowheads="1"/>
          </p:cNvSpPr>
          <p:nvPr>
            <p:ph type="title"/>
          </p:nvPr>
        </p:nvSpPr>
        <p:spPr>
          <a:ln/>
        </p:spPr>
        <p:txBody>
          <a:bodyPr/>
          <a:lstStyle/>
          <a:p>
            <a:endParaRPr lang="en-US" dirty="0"/>
          </a:p>
        </p:txBody>
      </p:sp>
      <p:sp>
        <p:nvSpPr>
          <p:cNvPr id="182274" name="Rectangle 2"/>
          <p:cNvSpPr>
            <a:spLocks noGrp="1" noChangeArrowheads="1"/>
          </p:cNvSpPr>
          <p:nvPr>
            <p:ph type="body" idx="1"/>
          </p:nvPr>
        </p:nvSpPr>
        <p:spPr>
          <a:ln/>
        </p:spPr>
        <p:txBody>
          <a:bodyPr/>
          <a:lstStyle/>
          <a:p>
            <a:pPr marL="628650"/>
            <a:endParaRPr lang="en-US" dirty="0"/>
          </a:p>
        </p:txBody>
      </p:sp>
      <p:pic>
        <p:nvPicPr>
          <p:cNvPr id="18227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170363373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ESKTOPjoshua.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5384929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Grp="1" noChangeArrowheads="1"/>
          </p:cNvSpPr>
          <p:nvPr>
            <p:ph type="title"/>
          </p:nvPr>
        </p:nvSpPr>
        <p:spPr>
          <a:ln/>
        </p:spPr>
        <p:txBody>
          <a:bodyPr/>
          <a:lstStyle/>
          <a:p>
            <a:endParaRPr lang="en-US" dirty="0"/>
          </a:p>
        </p:txBody>
      </p:sp>
      <p:sp>
        <p:nvSpPr>
          <p:cNvPr id="184322" name="Rectangle 2"/>
          <p:cNvSpPr>
            <a:spLocks noGrp="1" noChangeArrowheads="1"/>
          </p:cNvSpPr>
          <p:nvPr>
            <p:ph type="body" idx="1"/>
          </p:nvPr>
        </p:nvSpPr>
        <p:spPr>
          <a:ln/>
        </p:spPr>
        <p:txBody>
          <a:bodyPr/>
          <a:lstStyle/>
          <a:p>
            <a:pPr marL="628650"/>
            <a:endParaRPr lang="en-US" dirty="0"/>
          </a:p>
        </p:txBody>
      </p:sp>
      <p:pic>
        <p:nvPicPr>
          <p:cNvPr id="18432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415747002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p:cNvSpPr>
            <a:spLocks noGrp="1" noChangeArrowheads="1"/>
          </p:cNvSpPr>
          <p:nvPr>
            <p:ph type="title"/>
          </p:nvPr>
        </p:nvSpPr>
        <p:spPr>
          <a:ln/>
        </p:spPr>
        <p:txBody>
          <a:bodyPr/>
          <a:lstStyle/>
          <a:p>
            <a:endParaRPr lang="en-US" dirty="0"/>
          </a:p>
        </p:txBody>
      </p:sp>
      <p:sp>
        <p:nvSpPr>
          <p:cNvPr id="186370" name="Rectangle 2"/>
          <p:cNvSpPr>
            <a:spLocks noGrp="1" noChangeArrowheads="1"/>
          </p:cNvSpPr>
          <p:nvPr>
            <p:ph type="body" idx="1"/>
          </p:nvPr>
        </p:nvSpPr>
        <p:spPr>
          <a:ln/>
        </p:spPr>
        <p:txBody>
          <a:bodyPr/>
          <a:lstStyle/>
          <a:p>
            <a:pPr marL="628650"/>
            <a:endParaRPr lang="en-US" dirty="0"/>
          </a:p>
        </p:txBody>
      </p:sp>
      <p:pic>
        <p:nvPicPr>
          <p:cNvPr id="18637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86651155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0" y="0"/>
            <a:ext cx="9144000" cy="6843402"/>
          </a:xfrm>
          <a:prstGeom prst="rect">
            <a:avLst/>
          </a:prstGeom>
          <a:noFill/>
          <a:ln w="9525">
            <a:noFill/>
            <a:miter lim="800000"/>
            <a:headEnd/>
            <a:tailEnd/>
          </a:ln>
        </p:spPr>
      </p:pic>
    </p:spTree>
    <p:extLst>
      <p:ext uri="{BB962C8B-B14F-4D97-AF65-F5344CB8AC3E}">
        <p14:creationId xmlns:p14="http://schemas.microsoft.com/office/powerpoint/2010/main" val="25065717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8722" name="Picture 2" descr="http://1.bp.blogspot.com/-gzHLbFZzfgo/U0rRxB5DeFI/AAAAAAAACoU/V3WtTuzLAcA/s1600/Jewish+-+Hebrew+-+Scripture+-+Jewish+Christians+-+Chosen+people+of+the+Demiurge+-+Books+of+Foundation+-+Peter+Crawford.jpg"/>
          <p:cNvPicPr>
            <a:picLocks noChangeAspect="1" noChangeArrowheads="1"/>
          </p:cNvPicPr>
          <p:nvPr/>
        </p:nvPicPr>
        <p:blipFill>
          <a:blip r:embed="rId3" cstate="print"/>
          <a:srcRect/>
          <a:stretch>
            <a:fillRect/>
          </a:stretch>
        </p:blipFill>
        <p:spPr bwMode="auto">
          <a:xfrm>
            <a:off x="0" y="46419"/>
            <a:ext cx="9144000" cy="6811581"/>
          </a:xfrm>
          <a:prstGeom prst="rect">
            <a:avLst/>
          </a:prstGeom>
          <a:noFill/>
        </p:spPr>
      </p:pic>
    </p:spTree>
    <p:extLst>
      <p:ext uri="{BB962C8B-B14F-4D97-AF65-F5344CB8AC3E}">
        <p14:creationId xmlns:p14="http://schemas.microsoft.com/office/powerpoint/2010/main" val="22260119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2623002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904892"/>
          </a:xfrm>
          <a:prstGeom prst="rect">
            <a:avLst/>
          </a:prstGeom>
          <a:noFill/>
          <a:ln w="9525">
            <a:noFill/>
            <a:miter lim="800000"/>
            <a:headEnd/>
            <a:tailEnd/>
          </a:ln>
        </p:spPr>
      </p:pic>
    </p:spTree>
    <p:extLst>
      <p:ext uri="{BB962C8B-B14F-4D97-AF65-F5344CB8AC3E}">
        <p14:creationId xmlns:p14="http://schemas.microsoft.com/office/powerpoint/2010/main" val="30919845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807078"/>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a:effectLst/>
        </p:spPr>
      </p:pic>
    </p:spTree>
    <p:extLst>
      <p:ext uri="{BB962C8B-B14F-4D97-AF65-F5344CB8AC3E}">
        <p14:creationId xmlns:p14="http://schemas.microsoft.com/office/powerpoint/2010/main" val="4191384863"/>
      </p:ext>
    </p:extLst>
  </p:cSld>
  <p:clrMapOvr>
    <a:masterClrMapping/>
  </p:clrMapOvr>
  <p:transition xmlns:p14="http://schemas.microsoft.com/office/powerpoint/2010/main" spd="med">
    <p:wipe dir="d"/>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5"/>
          <p:cNvSpPr txBox="1"/>
          <p:nvPr/>
        </p:nvSpPr>
        <p:spPr>
          <a:xfrm>
            <a:off x="3962400" y="609600"/>
            <a:ext cx="1981200" cy="830997"/>
          </a:xfrm>
          <a:prstGeom prst="rect">
            <a:avLst/>
          </a:prstGeom>
          <a:noFill/>
        </p:spPr>
        <p:txBody>
          <a:bodyPr wrap="square" rtlCol="0">
            <a:spAutoFit/>
          </a:bodyPr>
          <a:lstStyle/>
          <a:p>
            <a:r>
              <a:rPr lang="en-US" sz="2400" dirty="0" smtClean="0">
                <a:solidFill>
                  <a:schemeClr val="bg1"/>
                </a:solidFill>
              </a:rPr>
              <a:t>2300 Day</a:t>
            </a:r>
          </a:p>
          <a:p>
            <a:r>
              <a:rPr lang="en-US" sz="2400" dirty="0" smtClean="0">
                <a:solidFill>
                  <a:schemeClr val="bg1"/>
                </a:solidFill>
              </a:rPr>
              <a:t>2300 Years</a:t>
            </a:r>
            <a:endParaRPr lang="en-US" sz="2400" dirty="0">
              <a:solidFill>
                <a:schemeClr val="bg1"/>
              </a:solidFill>
            </a:endParaRPr>
          </a:p>
        </p:txBody>
      </p:sp>
      <p:sp>
        <p:nvSpPr>
          <p:cNvPr id="41" name="Content Placeholder 40"/>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1195550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Grp="1" noChangeArrowheads="1"/>
          </p:cNvSpPr>
          <p:nvPr>
            <p:ph type="title"/>
          </p:nvPr>
        </p:nvSpPr>
        <p:spPr>
          <a:ln/>
        </p:spPr>
        <p:txBody>
          <a:bodyPr/>
          <a:lstStyle/>
          <a:p>
            <a:endParaRPr lang="en-US" dirty="0"/>
          </a:p>
        </p:txBody>
      </p:sp>
      <p:sp>
        <p:nvSpPr>
          <p:cNvPr id="155650" name="Rectangle 2"/>
          <p:cNvSpPr>
            <a:spLocks noGrp="1" noChangeArrowheads="1"/>
          </p:cNvSpPr>
          <p:nvPr>
            <p:ph type="body" idx="1"/>
          </p:nvPr>
        </p:nvSpPr>
        <p:spPr>
          <a:ln/>
        </p:spPr>
        <p:txBody>
          <a:bodyPr/>
          <a:lstStyle/>
          <a:p>
            <a:pPr marL="628650"/>
            <a:endParaRPr lang="en-US" dirty="0"/>
          </a:p>
        </p:txBody>
      </p:sp>
      <p:pic>
        <p:nvPicPr>
          <p:cNvPr id="23554" name="Picture 2"/>
          <p:cNvPicPr>
            <a:picLocks noChangeAspect="1" noChangeArrowheads="1"/>
          </p:cNvPicPr>
          <p:nvPr/>
        </p:nvPicPr>
        <p:blipFill>
          <a:blip r:embed="rId3" cstate="print"/>
          <a:srcRect l="7500"/>
          <a:stretch>
            <a:fillRect/>
          </a:stretch>
        </p:blipFill>
        <p:spPr bwMode="auto">
          <a:xfrm>
            <a:off x="-82053" y="0"/>
            <a:ext cx="9226053" cy="6858000"/>
          </a:xfrm>
          <a:prstGeom prst="rect">
            <a:avLst/>
          </a:prstGeom>
          <a:noFill/>
          <a:ln w="9525">
            <a:noFill/>
            <a:miter lim="800000"/>
            <a:headEnd/>
            <a:tailEnd/>
          </a:ln>
        </p:spPr>
      </p:pic>
    </p:spTree>
    <p:extLst>
      <p:ext uri="{BB962C8B-B14F-4D97-AF65-F5344CB8AC3E}">
        <p14:creationId xmlns:p14="http://schemas.microsoft.com/office/powerpoint/2010/main" val="259096285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Grp="1" noChangeArrowheads="1"/>
          </p:cNvSpPr>
          <p:nvPr>
            <p:ph type="title"/>
          </p:nvPr>
        </p:nvSpPr>
        <p:spPr>
          <a:ln/>
        </p:spPr>
        <p:txBody>
          <a:bodyPr/>
          <a:lstStyle/>
          <a:p>
            <a:endParaRPr lang="en-US"/>
          </a:p>
        </p:txBody>
      </p:sp>
      <p:sp>
        <p:nvSpPr>
          <p:cNvPr id="176130" name="Rectangle 2"/>
          <p:cNvSpPr>
            <a:spLocks noGrp="1" noChangeArrowheads="1"/>
          </p:cNvSpPr>
          <p:nvPr>
            <p:ph type="body" idx="1"/>
          </p:nvPr>
        </p:nvSpPr>
        <p:spPr>
          <a:ln/>
        </p:spPr>
        <p:txBody>
          <a:bodyPr/>
          <a:lstStyle/>
          <a:p>
            <a:pPr marL="628650"/>
            <a:endParaRPr lang="en-US" dirty="0"/>
          </a:p>
        </p:txBody>
      </p:sp>
      <p:pic>
        <p:nvPicPr>
          <p:cNvPr id="17613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306022473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appy Mother.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52532834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Blank.jpg"/>
          <p:cNvPicPr>
            <a:picLocks noGrp="1" noChangeAspect="1"/>
          </p:cNvPicPr>
          <p:nvPr>
            <p:ph idx="1"/>
          </p:nvPr>
        </p:nvPicPr>
        <p:blipFill>
          <a:blip r:embed="rId3" cstate="print"/>
          <a:stretch>
            <a:fillRect/>
          </a:stretch>
        </p:blipFill>
        <p:spPr>
          <a:xfrm>
            <a:off x="0" y="-4753"/>
            <a:ext cx="9144000" cy="6862753"/>
          </a:xfrm>
        </p:spPr>
      </p:pic>
      <p:sp>
        <p:nvSpPr>
          <p:cNvPr id="5" name="TextBox 4"/>
          <p:cNvSpPr txBox="1"/>
          <p:nvPr/>
        </p:nvSpPr>
        <p:spPr>
          <a:xfrm>
            <a:off x="3962400" y="609600"/>
            <a:ext cx="1981200" cy="830997"/>
          </a:xfrm>
          <a:prstGeom prst="rect">
            <a:avLst/>
          </a:prstGeom>
          <a:noFill/>
        </p:spPr>
        <p:txBody>
          <a:bodyPr wrap="square" rtlCol="0">
            <a:spAutoFit/>
          </a:bodyPr>
          <a:lstStyle/>
          <a:p>
            <a:r>
              <a:rPr lang="en-US" sz="2400" dirty="0" smtClean="0">
                <a:solidFill>
                  <a:schemeClr val="bg1"/>
                </a:solidFill>
              </a:rPr>
              <a:t>2300 Days</a:t>
            </a:r>
          </a:p>
          <a:p>
            <a:r>
              <a:rPr lang="en-US" sz="2400" dirty="0" smtClean="0">
                <a:solidFill>
                  <a:schemeClr val="bg1"/>
                </a:solidFill>
              </a:rPr>
              <a:t>2300 Years</a:t>
            </a:r>
            <a:endParaRPr lang="en-US" sz="2400" dirty="0">
              <a:solidFill>
                <a:schemeClr val="bg1"/>
              </a:solidFill>
            </a:endParaRPr>
          </a:p>
        </p:txBody>
      </p:sp>
      <p:sp>
        <p:nvSpPr>
          <p:cNvPr id="6" name="TextBox 5"/>
          <p:cNvSpPr txBox="1"/>
          <p:nvPr/>
        </p:nvSpPr>
        <p:spPr>
          <a:xfrm>
            <a:off x="228600" y="3055203"/>
            <a:ext cx="15240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7 Weeks</a:t>
            </a:r>
          </a:p>
          <a:p>
            <a:pPr algn="ctr"/>
            <a:r>
              <a:rPr lang="en-US" sz="2400" dirty="0" smtClean="0">
                <a:solidFill>
                  <a:schemeClr val="bg1"/>
                </a:solidFill>
              </a:rPr>
              <a:t>49 years</a:t>
            </a:r>
            <a:endParaRPr lang="en-US" sz="2400" dirty="0">
              <a:solidFill>
                <a:schemeClr val="bg1"/>
              </a:solidFill>
            </a:endParaRPr>
          </a:p>
        </p:txBody>
      </p:sp>
      <p:sp>
        <p:nvSpPr>
          <p:cNvPr id="7" name="TextBox 6"/>
          <p:cNvSpPr txBox="1"/>
          <p:nvPr/>
        </p:nvSpPr>
        <p:spPr>
          <a:xfrm>
            <a:off x="1828800" y="3588603"/>
            <a:ext cx="23622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62 Weeks</a:t>
            </a:r>
          </a:p>
          <a:p>
            <a:pPr algn="ctr"/>
            <a:r>
              <a:rPr lang="en-US" sz="2400" dirty="0" smtClean="0">
                <a:solidFill>
                  <a:schemeClr val="bg1"/>
                </a:solidFill>
              </a:rPr>
              <a:t>434 years</a:t>
            </a:r>
            <a:endParaRPr lang="en-US" sz="2400" dirty="0">
              <a:solidFill>
                <a:schemeClr val="bg1"/>
              </a:solidFill>
            </a:endParaRPr>
          </a:p>
        </p:txBody>
      </p:sp>
      <p:sp>
        <p:nvSpPr>
          <p:cNvPr id="8" name="TextBox 7"/>
          <p:cNvSpPr txBox="1"/>
          <p:nvPr/>
        </p:nvSpPr>
        <p:spPr>
          <a:xfrm>
            <a:off x="4267200" y="4191000"/>
            <a:ext cx="12192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1 Week</a:t>
            </a:r>
          </a:p>
          <a:p>
            <a:pPr algn="ctr"/>
            <a:r>
              <a:rPr lang="en-US" sz="2400" dirty="0" smtClean="0">
                <a:solidFill>
                  <a:schemeClr val="bg1"/>
                </a:solidFill>
              </a:rPr>
              <a:t>7 years</a:t>
            </a:r>
            <a:endParaRPr lang="en-US" sz="2400" dirty="0">
              <a:solidFill>
                <a:schemeClr val="bg1"/>
              </a:solidFill>
            </a:endParaRPr>
          </a:p>
        </p:txBody>
      </p:sp>
      <p:sp>
        <p:nvSpPr>
          <p:cNvPr id="9" name="TextBox 8"/>
          <p:cNvSpPr txBox="1"/>
          <p:nvPr/>
        </p:nvSpPr>
        <p:spPr>
          <a:xfrm>
            <a:off x="228600" y="1912203"/>
            <a:ext cx="53340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70 Weeks</a:t>
            </a:r>
          </a:p>
          <a:p>
            <a:pPr algn="ctr"/>
            <a:r>
              <a:rPr lang="en-US" sz="2400" dirty="0" smtClean="0">
                <a:solidFill>
                  <a:schemeClr val="bg1"/>
                </a:solidFill>
              </a:rPr>
              <a:t>490 years</a:t>
            </a:r>
            <a:endParaRPr lang="en-US" sz="2400" dirty="0">
              <a:solidFill>
                <a:schemeClr val="bg1"/>
              </a:solidFill>
            </a:endParaRPr>
          </a:p>
        </p:txBody>
      </p:sp>
      <p:cxnSp>
        <p:nvCxnSpPr>
          <p:cNvPr id="10" name="Straight Connector 9"/>
          <p:cNvCxnSpPr/>
          <p:nvPr/>
        </p:nvCxnSpPr>
        <p:spPr>
          <a:xfrm>
            <a:off x="304800" y="6096000"/>
            <a:ext cx="85344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304800"/>
            <a:ext cx="0" cy="6019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9200" y="57912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58674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67200" y="58674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52600" y="58674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53000" y="5334000"/>
            <a:ext cx="0" cy="6858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6324600"/>
            <a:ext cx="1524000" cy="523220"/>
          </a:xfrm>
          <a:prstGeom prst="rect">
            <a:avLst/>
          </a:prstGeom>
          <a:noFill/>
        </p:spPr>
        <p:txBody>
          <a:bodyPr wrap="square" rtlCol="0">
            <a:spAutoFit/>
          </a:bodyPr>
          <a:lstStyle/>
          <a:p>
            <a:r>
              <a:rPr lang="en-US" sz="2800" dirty="0" smtClean="0">
                <a:solidFill>
                  <a:schemeClr val="bg1"/>
                </a:solidFill>
              </a:rPr>
              <a:t>457 B.C.</a:t>
            </a:r>
            <a:endParaRPr lang="en-US" sz="2800" dirty="0">
              <a:solidFill>
                <a:schemeClr val="bg1"/>
              </a:solidFill>
            </a:endParaRPr>
          </a:p>
        </p:txBody>
      </p:sp>
      <p:sp>
        <p:nvSpPr>
          <p:cNvPr id="18" name="TextBox 17"/>
          <p:cNvSpPr txBox="1"/>
          <p:nvPr/>
        </p:nvSpPr>
        <p:spPr>
          <a:xfrm>
            <a:off x="1371600" y="6324600"/>
            <a:ext cx="1828800" cy="523220"/>
          </a:xfrm>
          <a:prstGeom prst="rect">
            <a:avLst/>
          </a:prstGeom>
          <a:noFill/>
        </p:spPr>
        <p:txBody>
          <a:bodyPr wrap="square" rtlCol="0">
            <a:spAutoFit/>
          </a:bodyPr>
          <a:lstStyle/>
          <a:p>
            <a:r>
              <a:rPr lang="en-US" sz="2800" dirty="0" smtClean="0">
                <a:solidFill>
                  <a:schemeClr val="bg1"/>
                </a:solidFill>
              </a:rPr>
              <a:t>408 B.C.</a:t>
            </a:r>
            <a:endParaRPr lang="en-US" sz="2800" dirty="0">
              <a:solidFill>
                <a:schemeClr val="bg1"/>
              </a:solidFill>
            </a:endParaRPr>
          </a:p>
        </p:txBody>
      </p:sp>
      <p:sp>
        <p:nvSpPr>
          <p:cNvPr id="19" name="TextBox 18"/>
          <p:cNvSpPr txBox="1"/>
          <p:nvPr/>
        </p:nvSpPr>
        <p:spPr>
          <a:xfrm>
            <a:off x="3810000" y="6324600"/>
            <a:ext cx="1828800" cy="523220"/>
          </a:xfrm>
          <a:prstGeom prst="rect">
            <a:avLst/>
          </a:prstGeom>
          <a:noFill/>
        </p:spPr>
        <p:txBody>
          <a:bodyPr wrap="square" rtlCol="0">
            <a:spAutoFit/>
          </a:bodyPr>
          <a:lstStyle/>
          <a:p>
            <a:r>
              <a:rPr lang="en-US" sz="2800" dirty="0" smtClean="0">
                <a:solidFill>
                  <a:schemeClr val="bg1"/>
                </a:solidFill>
              </a:rPr>
              <a:t>27 A.D.</a:t>
            </a:r>
            <a:endParaRPr lang="en-US" sz="2800" dirty="0">
              <a:solidFill>
                <a:schemeClr val="bg1"/>
              </a:solidFill>
            </a:endParaRPr>
          </a:p>
        </p:txBody>
      </p:sp>
      <p:sp>
        <p:nvSpPr>
          <p:cNvPr id="20" name="TextBox 19"/>
          <p:cNvSpPr txBox="1"/>
          <p:nvPr/>
        </p:nvSpPr>
        <p:spPr>
          <a:xfrm>
            <a:off x="5181600" y="6334780"/>
            <a:ext cx="1295400" cy="523220"/>
          </a:xfrm>
          <a:prstGeom prst="rect">
            <a:avLst/>
          </a:prstGeom>
          <a:noFill/>
        </p:spPr>
        <p:txBody>
          <a:bodyPr wrap="square" rtlCol="0">
            <a:spAutoFit/>
          </a:bodyPr>
          <a:lstStyle/>
          <a:p>
            <a:r>
              <a:rPr lang="en-US" sz="2800" dirty="0" smtClean="0">
                <a:solidFill>
                  <a:schemeClr val="bg1"/>
                </a:solidFill>
              </a:rPr>
              <a:t>34 A.D.</a:t>
            </a:r>
            <a:endParaRPr lang="en-US" sz="2800" dirty="0">
              <a:solidFill>
                <a:schemeClr val="bg1"/>
              </a:solidFill>
            </a:endParaRPr>
          </a:p>
        </p:txBody>
      </p:sp>
      <p:sp>
        <p:nvSpPr>
          <p:cNvPr id="21" name="TextBox 20"/>
          <p:cNvSpPr txBox="1"/>
          <p:nvPr/>
        </p:nvSpPr>
        <p:spPr>
          <a:xfrm>
            <a:off x="8229600" y="6334780"/>
            <a:ext cx="1219200" cy="523220"/>
          </a:xfrm>
          <a:prstGeom prst="rect">
            <a:avLst/>
          </a:prstGeom>
          <a:noFill/>
        </p:spPr>
        <p:txBody>
          <a:bodyPr wrap="square" rtlCol="0">
            <a:spAutoFit/>
          </a:bodyPr>
          <a:lstStyle/>
          <a:p>
            <a:r>
              <a:rPr lang="en-US" sz="2800" dirty="0" smtClean="0">
                <a:solidFill>
                  <a:schemeClr val="bg1"/>
                </a:solidFill>
              </a:rPr>
              <a:t>1844</a:t>
            </a:r>
            <a:endParaRPr lang="en-US" sz="2800" dirty="0">
              <a:solidFill>
                <a:schemeClr val="bg1"/>
              </a:solidFill>
            </a:endParaRPr>
          </a:p>
        </p:txBody>
      </p:sp>
      <p:cxnSp>
        <p:nvCxnSpPr>
          <p:cNvPr id="22" name="Straight Connector 21"/>
          <p:cNvCxnSpPr/>
          <p:nvPr/>
        </p:nvCxnSpPr>
        <p:spPr>
          <a:xfrm flipH="1">
            <a:off x="4724400" y="54864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9600" y="4800600"/>
            <a:ext cx="990600" cy="646331"/>
          </a:xfrm>
          <a:prstGeom prst="rect">
            <a:avLst/>
          </a:prstGeom>
          <a:noFill/>
        </p:spPr>
        <p:txBody>
          <a:bodyPr wrap="square" rtlCol="0">
            <a:spAutoFit/>
          </a:bodyPr>
          <a:lstStyle/>
          <a:p>
            <a:r>
              <a:rPr lang="en-US" dirty="0" smtClean="0">
                <a:solidFill>
                  <a:schemeClr val="bg1"/>
                </a:solidFill>
              </a:rPr>
              <a:t>Decree</a:t>
            </a:r>
          </a:p>
          <a:p>
            <a:r>
              <a:rPr lang="en-US" dirty="0" smtClean="0">
                <a:solidFill>
                  <a:schemeClr val="bg1"/>
                </a:solidFill>
              </a:rPr>
              <a:t>Issued</a:t>
            </a:r>
            <a:endParaRPr lang="en-US" dirty="0">
              <a:solidFill>
                <a:schemeClr val="bg1"/>
              </a:solidFill>
            </a:endParaRPr>
          </a:p>
        </p:txBody>
      </p:sp>
      <p:sp>
        <p:nvSpPr>
          <p:cNvPr id="24" name="TextBox 23"/>
          <p:cNvSpPr txBox="1"/>
          <p:nvPr/>
        </p:nvSpPr>
        <p:spPr>
          <a:xfrm>
            <a:off x="2971800" y="4724400"/>
            <a:ext cx="1219200" cy="646331"/>
          </a:xfrm>
          <a:prstGeom prst="rect">
            <a:avLst/>
          </a:prstGeom>
          <a:noFill/>
        </p:spPr>
        <p:txBody>
          <a:bodyPr wrap="square" rtlCol="0">
            <a:spAutoFit/>
          </a:bodyPr>
          <a:lstStyle/>
          <a:p>
            <a:r>
              <a:rPr lang="en-US" dirty="0" smtClean="0">
                <a:solidFill>
                  <a:schemeClr val="bg1"/>
                </a:solidFill>
              </a:rPr>
              <a:t>Messiah</a:t>
            </a:r>
          </a:p>
          <a:p>
            <a:r>
              <a:rPr lang="en-US" dirty="0" smtClean="0">
                <a:solidFill>
                  <a:schemeClr val="bg1"/>
                </a:solidFill>
              </a:rPr>
              <a:t>Anointed</a:t>
            </a:r>
            <a:endParaRPr lang="en-US" dirty="0">
              <a:solidFill>
                <a:schemeClr val="bg1"/>
              </a:solidFill>
            </a:endParaRPr>
          </a:p>
        </p:txBody>
      </p:sp>
      <p:sp>
        <p:nvSpPr>
          <p:cNvPr id="25" name="TextBox 24"/>
          <p:cNvSpPr txBox="1"/>
          <p:nvPr/>
        </p:nvSpPr>
        <p:spPr>
          <a:xfrm>
            <a:off x="5562600" y="2895600"/>
            <a:ext cx="1219200" cy="646331"/>
          </a:xfrm>
          <a:prstGeom prst="rect">
            <a:avLst/>
          </a:prstGeom>
          <a:noFill/>
        </p:spPr>
        <p:txBody>
          <a:bodyPr wrap="square" rtlCol="0">
            <a:spAutoFit/>
          </a:bodyPr>
          <a:lstStyle/>
          <a:p>
            <a:r>
              <a:rPr lang="en-US" dirty="0" smtClean="0">
                <a:solidFill>
                  <a:schemeClr val="bg1"/>
                </a:solidFill>
              </a:rPr>
              <a:t>Gospel to</a:t>
            </a:r>
          </a:p>
          <a:p>
            <a:r>
              <a:rPr lang="en-US" dirty="0" smtClean="0">
                <a:solidFill>
                  <a:schemeClr val="bg1"/>
                </a:solidFill>
              </a:rPr>
              <a:t>Gentiles</a:t>
            </a:r>
            <a:endParaRPr lang="en-US" dirty="0">
              <a:solidFill>
                <a:schemeClr val="bg1"/>
              </a:solidFill>
            </a:endParaRPr>
          </a:p>
        </p:txBody>
      </p:sp>
      <p:sp>
        <p:nvSpPr>
          <p:cNvPr id="26" name="TextBox 25"/>
          <p:cNvSpPr txBox="1"/>
          <p:nvPr/>
        </p:nvSpPr>
        <p:spPr>
          <a:xfrm>
            <a:off x="4343400" y="3505200"/>
            <a:ext cx="1219200" cy="646331"/>
          </a:xfrm>
          <a:prstGeom prst="rect">
            <a:avLst/>
          </a:prstGeom>
          <a:noFill/>
        </p:spPr>
        <p:txBody>
          <a:bodyPr wrap="square" rtlCol="0">
            <a:spAutoFit/>
          </a:bodyPr>
          <a:lstStyle/>
          <a:p>
            <a:r>
              <a:rPr lang="en-US" dirty="0" smtClean="0">
                <a:solidFill>
                  <a:schemeClr val="bg1"/>
                </a:solidFill>
              </a:rPr>
              <a:t>Covenant With Jews</a:t>
            </a:r>
            <a:endParaRPr lang="en-US" dirty="0">
              <a:solidFill>
                <a:schemeClr val="bg1"/>
              </a:solidFill>
            </a:endParaRPr>
          </a:p>
        </p:txBody>
      </p:sp>
      <p:sp>
        <p:nvSpPr>
          <p:cNvPr id="27" name="TextBox 26"/>
          <p:cNvSpPr txBox="1"/>
          <p:nvPr/>
        </p:nvSpPr>
        <p:spPr>
          <a:xfrm>
            <a:off x="5791200" y="4876800"/>
            <a:ext cx="1219200" cy="646331"/>
          </a:xfrm>
          <a:prstGeom prst="rect">
            <a:avLst/>
          </a:prstGeom>
          <a:noFill/>
        </p:spPr>
        <p:txBody>
          <a:bodyPr wrap="square" rtlCol="0">
            <a:spAutoFit/>
          </a:bodyPr>
          <a:lstStyle/>
          <a:p>
            <a:r>
              <a:rPr lang="en-US" dirty="0" smtClean="0">
                <a:solidFill>
                  <a:schemeClr val="bg1"/>
                </a:solidFill>
              </a:rPr>
              <a:t>Messiah</a:t>
            </a:r>
          </a:p>
          <a:p>
            <a:r>
              <a:rPr lang="en-US" dirty="0" smtClean="0">
                <a:solidFill>
                  <a:schemeClr val="bg1"/>
                </a:solidFill>
              </a:rPr>
              <a:t>Crucified</a:t>
            </a:r>
            <a:endParaRPr lang="en-US" dirty="0">
              <a:solidFill>
                <a:schemeClr val="bg1"/>
              </a:solidFill>
            </a:endParaRPr>
          </a:p>
        </p:txBody>
      </p:sp>
      <p:sp>
        <p:nvSpPr>
          <p:cNvPr id="28" name="TextBox 27"/>
          <p:cNvSpPr txBox="1"/>
          <p:nvPr/>
        </p:nvSpPr>
        <p:spPr>
          <a:xfrm>
            <a:off x="4419600" y="5638800"/>
            <a:ext cx="1524000" cy="523220"/>
          </a:xfrm>
          <a:prstGeom prst="rect">
            <a:avLst/>
          </a:prstGeom>
          <a:noFill/>
        </p:spPr>
        <p:txBody>
          <a:bodyPr wrap="square" rtlCol="0">
            <a:spAutoFit/>
          </a:bodyPr>
          <a:lstStyle/>
          <a:p>
            <a:r>
              <a:rPr lang="en-US" sz="2800" dirty="0" smtClean="0">
                <a:solidFill>
                  <a:schemeClr val="bg1"/>
                </a:solidFill>
              </a:rPr>
              <a:t>31  A.D.</a:t>
            </a:r>
            <a:endParaRPr lang="en-US" sz="2800" dirty="0">
              <a:solidFill>
                <a:schemeClr val="bg1"/>
              </a:solidFill>
            </a:endParaRPr>
          </a:p>
        </p:txBody>
      </p:sp>
      <p:cxnSp>
        <p:nvCxnSpPr>
          <p:cNvPr id="30" name="Straight Arrow Connector 29"/>
          <p:cNvCxnSpPr/>
          <p:nvPr/>
        </p:nvCxnSpPr>
        <p:spPr>
          <a:xfrm flipH="1">
            <a:off x="5334000" y="5181600"/>
            <a:ext cx="4572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304800" y="4343400"/>
            <a:ext cx="3810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962400" y="4419600"/>
            <a:ext cx="2286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343400" y="4114800"/>
            <a:ext cx="10668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562600" y="27432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839200" y="1447800"/>
            <a:ext cx="0" cy="342900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458200" y="5029200"/>
            <a:ext cx="609600" cy="461665"/>
          </a:xfrm>
          <a:prstGeom prst="rect">
            <a:avLst/>
          </a:prstGeom>
          <a:noFill/>
          <a:ln>
            <a:solidFill>
              <a:srgbClr val="FF0000"/>
            </a:solidFill>
          </a:ln>
        </p:spPr>
        <p:txBody>
          <a:bodyPr wrap="square" rtlCol="0">
            <a:spAutoFit/>
          </a:bodyPr>
          <a:lstStyle/>
          <a:p>
            <a:pPr algn="ctr"/>
            <a:r>
              <a:rPr lang="en-US" sz="2400" b="1" dirty="0" smtClean="0">
                <a:solidFill>
                  <a:schemeClr val="bg1"/>
                </a:solidFill>
              </a:rPr>
              <a:t>???</a:t>
            </a:r>
            <a:endParaRPr lang="en-US" sz="2400" b="1" dirty="0">
              <a:solidFill>
                <a:schemeClr val="bg1"/>
              </a:solidFill>
            </a:endParaRPr>
          </a:p>
        </p:txBody>
      </p:sp>
    </p:spTree>
    <p:extLst>
      <p:ext uri="{BB962C8B-B14F-4D97-AF65-F5344CB8AC3E}">
        <p14:creationId xmlns:p14="http://schemas.microsoft.com/office/powerpoint/2010/main" val="26803456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21363"/>
          </a:xfrm>
        </p:spPr>
        <p:txBody>
          <a:bodyPr>
            <a:normAutofit fontScale="85000" lnSpcReduction="20000"/>
          </a:bodyPr>
          <a:lstStyle/>
          <a:p>
            <a:pPr marL="514350" indent="-514350">
              <a:buFont typeface="+mj-lt"/>
              <a:buAutoNum type="arabicPeriod"/>
            </a:pPr>
            <a:r>
              <a:rPr lang="en-US" b="1" dirty="0"/>
              <a:t>Numbers are important to God </a:t>
            </a:r>
            <a:r>
              <a:rPr lang="en-US" dirty="0"/>
              <a:t>(Matthew 14:13-21; Acts 17:11; Isaiah 28:13; Matthew 15:32-39)</a:t>
            </a:r>
          </a:p>
          <a:p>
            <a:pPr marL="514350" indent="-514350">
              <a:buFont typeface="+mj-lt"/>
              <a:buAutoNum type="arabicPeriod"/>
            </a:pPr>
            <a:r>
              <a:rPr lang="en-US" b="1" dirty="0"/>
              <a:t>The 2,300 year prophecy is important to God and His saints </a:t>
            </a:r>
            <a:r>
              <a:rPr lang="en-US" dirty="0"/>
              <a:t>(Daniel 8:13-14; Daniel 9:24-27; Ezekiel 4:6; Daniel 7:8-9,11,21-23; Leviticus 16:30)</a:t>
            </a:r>
          </a:p>
          <a:p>
            <a:pPr marL="514350" indent="-514350">
              <a:buFont typeface="+mj-lt"/>
              <a:buAutoNum type="arabicPeriod"/>
            </a:pPr>
            <a:r>
              <a:rPr lang="en-US" b="1" dirty="0"/>
              <a:t>The 2,300 year prophecy </a:t>
            </a:r>
            <a:r>
              <a:rPr lang="en-US" b="1" dirty="0" smtClean="0"/>
              <a:t>warns </a:t>
            </a:r>
            <a:r>
              <a:rPr lang="en-US" b="1" dirty="0"/>
              <a:t>a wicked world that a just God already is already judging them </a:t>
            </a:r>
            <a:r>
              <a:rPr lang="en-US" dirty="0"/>
              <a:t>(Psalm 73:1-17; Revelation 6:10; Acts 24:25; Psalm 96:11-13)</a:t>
            </a:r>
          </a:p>
        </p:txBody>
      </p:sp>
      <p:pic>
        <p:nvPicPr>
          <p:cNvPr id="7" name="Picture 2"/>
          <p:cNvPicPr>
            <a:picLocks noGrp="1" noChangeAspect="1" noChangeArrowheads="1"/>
          </p:cNvPicPr>
          <p:nvPr>
            <p:ph sz="half" idx="1"/>
          </p:nvPr>
        </p:nvPicPr>
        <p:blipFill>
          <a:blip r:embed="rId3" cstate="print"/>
          <a:srcRect l="15755" r="15755"/>
          <a:stretch>
            <a:fillRect/>
          </a:stretch>
        </p:blipFill>
        <p:spPr bwMode="auto">
          <a:xfrm>
            <a:off x="457200" y="304800"/>
            <a:ext cx="4038600" cy="5821363"/>
          </a:xfrm>
          <a:prstGeom prst="rect">
            <a:avLst/>
          </a:prstGeom>
          <a:noFill/>
          <a:ln w="9525">
            <a:noFill/>
            <a:miter lim="800000"/>
            <a:headEnd/>
            <a:tailEnd/>
          </a:ln>
        </p:spPr>
      </p:pic>
    </p:spTree>
    <p:extLst>
      <p:ext uri="{BB962C8B-B14F-4D97-AF65-F5344CB8AC3E}">
        <p14:creationId xmlns:p14="http://schemas.microsoft.com/office/powerpoint/2010/main" val="348653538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Daniel 7:8-9</a:t>
            </a:r>
            <a:endParaRPr lang="en-US" dirty="0"/>
          </a:p>
        </p:txBody>
      </p:sp>
      <p:sp>
        <p:nvSpPr>
          <p:cNvPr id="8" name="Content Placeholder 7"/>
          <p:cNvSpPr>
            <a:spLocks noGrp="1"/>
          </p:cNvSpPr>
          <p:nvPr>
            <p:ph idx="1"/>
          </p:nvPr>
        </p:nvSpPr>
        <p:spPr/>
        <p:txBody>
          <a:bodyPr>
            <a:normAutofit/>
          </a:bodyPr>
          <a:lstStyle/>
          <a:p>
            <a:pPr marL="0" indent="0">
              <a:buNone/>
            </a:pPr>
            <a:r>
              <a:rPr lang="en-US" dirty="0" smtClean="0"/>
              <a:t>8 As I was looking at the horns, suddenly another small horn appeared among them. Three of the first horns were torn out by the roots to make room for it. This little horn had eyes like human eyes and a mouth that was boasting arrogantly. 9 I watched as thrones were put in place and the Ancient One sat down to judge...</a:t>
            </a:r>
            <a:endParaRPr lang="en-US" dirty="0"/>
          </a:p>
        </p:txBody>
      </p:sp>
    </p:spTree>
    <p:extLst>
      <p:ext uri="{BB962C8B-B14F-4D97-AF65-F5344CB8AC3E}">
        <p14:creationId xmlns:p14="http://schemas.microsoft.com/office/powerpoint/2010/main" val="161370674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7:11,21-23</a:t>
            </a:r>
            <a:endParaRPr lang="en-US" dirty="0"/>
          </a:p>
        </p:txBody>
      </p:sp>
      <p:sp>
        <p:nvSpPr>
          <p:cNvPr id="3" name="Content Placeholder 2"/>
          <p:cNvSpPr>
            <a:spLocks noGrp="1"/>
          </p:cNvSpPr>
          <p:nvPr>
            <p:ph idx="1"/>
          </p:nvPr>
        </p:nvSpPr>
        <p:spPr/>
        <p:txBody>
          <a:bodyPr/>
          <a:lstStyle/>
          <a:p>
            <a:pPr marL="0" indent="0">
              <a:buNone/>
            </a:pPr>
            <a:r>
              <a:rPr lang="en-US" dirty="0"/>
              <a:t>11 I continued to watch because I could hear the little horn's boastful speech...21 As I watched, this horn was waging war against God's holy people and was defeating them, 22 </a:t>
            </a:r>
            <a:r>
              <a:rPr lang="en-US" dirty="0" smtClean="0"/>
              <a:t>until</a:t>
            </a:r>
            <a:endParaRPr lang="en-US" dirty="0"/>
          </a:p>
        </p:txBody>
      </p:sp>
    </p:spTree>
    <p:extLst>
      <p:ext uri="{BB962C8B-B14F-4D97-AF65-F5344CB8AC3E}">
        <p14:creationId xmlns:p14="http://schemas.microsoft.com/office/powerpoint/2010/main" val="412977343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7:11,21-23</a:t>
            </a:r>
            <a:endParaRPr lang="en-US" dirty="0"/>
          </a:p>
        </p:txBody>
      </p:sp>
      <p:sp>
        <p:nvSpPr>
          <p:cNvPr id="3" name="Content Placeholder 2"/>
          <p:cNvSpPr>
            <a:spLocks noGrp="1"/>
          </p:cNvSpPr>
          <p:nvPr>
            <p:ph idx="1"/>
          </p:nvPr>
        </p:nvSpPr>
        <p:spPr/>
        <p:txBody>
          <a:bodyPr/>
          <a:lstStyle/>
          <a:p>
            <a:pPr marL="0" indent="0">
              <a:buNone/>
            </a:pPr>
            <a:r>
              <a:rPr lang="en-US" dirty="0"/>
              <a:t>the Ancient One—the Most High—came and judged in favor of his holy people. Then the time arrived for the holy people to take over the kingdom. 23 Then he said to me, "This fourth beast is the fourth world power that will rule the earth.</a:t>
            </a:r>
          </a:p>
          <a:p>
            <a:pPr marL="0" indent="0">
              <a:buNone/>
            </a:pPr>
            <a:endParaRPr lang="en-US" dirty="0"/>
          </a:p>
        </p:txBody>
      </p:sp>
    </p:spTree>
    <p:extLst>
      <p:ext uri="{BB962C8B-B14F-4D97-AF65-F5344CB8AC3E}">
        <p14:creationId xmlns:p14="http://schemas.microsoft.com/office/powerpoint/2010/main" val="4210492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Grp="1" noChangeArrowheads="1"/>
          </p:cNvSpPr>
          <p:nvPr>
            <p:ph type="title"/>
          </p:nvPr>
        </p:nvSpPr>
        <p:spPr>
          <a:ln/>
        </p:spPr>
        <p:txBody>
          <a:bodyPr/>
          <a:lstStyle/>
          <a:p>
            <a:endParaRPr lang="en-US"/>
          </a:p>
        </p:txBody>
      </p:sp>
      <p:sp>
        <p:nvSpPr>
          <p:cNvPr id="194562" name="Rectangle 2"/>
          <p:cNvSpPr>
            <a:spLocks noGrp="1" noChangeArrowheads="1"/>
          </p:cNvSpPr>
          <p:nvPr>
            <p:ph type="body" idx="1"/>
          </p:nvPr>
        </p:nvSpPr>
        <p:spPr>
          <a:ln/>
        </p:spPr>
        <p:txBody>
          <a:bodyPr/>
          <a:lstStyle/>
          <a:p>
            <a:pPr marL="628650"/>
            <a:endParaRPr lang="en-US" dirty="0" smtClean="0"/>
          </a:p>
          <a:p>
            <a:pPr marL="628650"/>
            <a:endParaRPr lang="en-US" dirty="0"/>
          </a:p>
        </p:txBody>
      </p:sp>
      <p:pic>
        <p:nvPicPr>
          <p:cNvPr id="166914" name="Picture 2" descr="http://thechristadelphians.org/htm/books/The_Tabernacle/gfx/The-Earthly-Sanctuary-Exterio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0576097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
          <p:cNvSpPr>
            <a:spLocks noGrp="1" noChangeArrowheads="1"/>
          </p:cNvSpPr>
          <p:nvPr>
            <p:ph type="title"/>
          </p:nvPr>
        </p:nvSpPr>
        <p:spPr>
          <a:ln/>
        </p:spPr>
        <p:txBody>
          <a:bodyPr/>
          <a:lstStyle/>
          <a:p>
            <a:endParaRPr lang="en-US"/>
          </a:p>
        </p:txBody>
      </p:sp>
      <p:sp>
        <p:nvSpPr>
          <p:cNvPr id="208898" name="Rectangle 2"/>
          <p:cNvSpPr>
            <a:spLocks noGrp="1" noChangeArrowheads="1"/>
          </p:cNvSpPr>
          <p:nvPr>
            <p:ph type="body" idx="1"/>
          </p:nvPr>
        </p:nvSpPr>
        <p:spPr>
          <a:ln/>
        </p:spPr>
        <p:txBody>
          <a:bodyPr/>
          <a:lstStyle/>
          <a:p>
            <a:pPr marL="628650"/>
            <a:endParaRPr lang="en-US" dirty="0"/>
          </a:p>
        </p:txBody>
      </p:sp>
      <p:pic>
        <p:nvPicPr>
          <p:cNvPr id="20889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101272709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p:cNvSpPr>
            <a:spLocks noGrp="1" noChangeArrowheads="1"/>
          </p:cNvSpPr>
          <p:nvPr>
            <p:ph type="title"/>
          </p:nvPr>
        </p:nvSpPr>
        <p:spPr>
          <a:ln/>
        </p:spPr>
        <p:txBody>
          <a:bodyPr/>
          <a:lstStyle/>
          <a:p>
            <a:endParaRPr lang="en-US"/>
          </a:p>
        </p:txBody>
      </p:sp>
      <p:sp>
        <p:nvSpPr>
          <p:cNvPr id="210946" name="Rectangle 2"/>
          <p:cNvSpPr>
            <a:spLocks noGrp="1" noChangeArrowheads="1"/>
          </p:cNvSpPr>
          <p:nvPr>
            <p:ph type="body" idx="1"/>
          </p:nvPr>
        </p:nvSpPr>
        <p:spPr>
          <a:ln/>
        </p:spPr>
        <p:txBody>
          <a:bodyPr/>
          <a:lstStyle/>
          <a:p>
            <a:pPr marL="628650"/>
            <a:endParaRPr lang="en-US" dirty="0"/>
          </a:p>
        </p:txBody>
      </p:sp>
      <p:pic>
        <p:nvPicPr>
          <p:cNvPr id="21094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209119398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Grp="1" noChangeArrowheads="1"/>
          </p:cNvSpPr>
          <p:nvPr>
            <p:ph type="title"/>
          </p:nvPr>
        </p:nvSpPr>
        <p:spPr>
          <a:ln/>
        </p:spPr>
        <p:txBody>
          <a:bodyPr/>
          <a:lstStyle/>
          <a:p>
            <a:endParaRPr lang="en-US" dirty="0"/>
          </a:p>
        </p:txBody>
      </p:sp>
      <p:sp>
        <p:nvSpPr>
          <p:cNvPr id="155650" name="Rectangle 2"/>
          <p:cNvSpPr>
            <a:spLocks noGrp="1" noChangeArrowheads="1"/>
          </p:cNvSpPr>
          <p:nvPr>
            <p:ph type="body" idx="1"/>
          </p:nvPr>
        </p:nvSpPr>
        <p:spPr>
          <a:ln/>
        </p:spPr>
        <p:txBody>
          <a:bodyPr/>
          <a:lstStyle/>
          <a:p>
            <a:pPr marL="628650"/>
            <a:endParaRPr lang="en-US" dirty="0"/>
          </a:p>
        </p:txBody>
      </p:sp>
      <p:pic>
        <p:nvPicPr>
          <p:cNvPr id="23554" name="Picture 2"/>
          <p:cNvPicPr>
            <a:picLocks noChangeAspect="1" noChangeArrowheads="1"/>
          </p:cNvPicPr>
          <p:nvPr/>
        </p:nvPicPr>
        <p:blipFill>
          <a:blip r:embed="rId3" cstate="print"/>
          <a:srcRect l="7500"/>
          <a:stretch>
            <a:fillRect/>
          </a:stretch>
        </p:blipFill>
        <p:spPr bwMode="auto">
          <a:xfrm>
            <a:off x="-82053" y="0"/>
            <a:ext cx="9226053" cy="6858000"/>
          </a:xfrm>
          <a:prstGeom prst="rect">
            <a:avLst/>
          </a:prstGeom>
          <a:noFill/>
          <a:ln w="9525">
            <a:noFill/>
            <a:miter lim="800000"/>
            <a:headEnd/>
            <a:tailEnd/>
          </a:ln>
        </p:spPr>
      </p:pic>
    </p:spTree>
    <p:extLst>
      <p:ext uri="{BB962C8B-B14F-4D97-AF65-F5344CB8AC3E}">
        <p14:creationId xmlns:p14="http://schemas.microsoft.com/office/powerpoint/2010/main" val="260072519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21363"/>
          </a:xfrm>
        </p:spPr>
        <p:txBody>
          <a:bodyPr>
            <a:normAutofit fontScale="85000" lnSpcReduction="20000"/>
          </a:bodyPr>
          <a:lstStyle/>
          <a:p>
            <a:pPr marL="514350" indent="-514350">
              <a:buFont typeface="+mj-lt"/>
              <a:buAutoNum type="arabicPeriod"/>
            </a:pPr>
            <a:r>
              <a:rPr lang="en-US" b="1" dirty="0"/>
              <a:t>Numbers are important to God </a:t>
            </a:r>
            <a:r>
              <a:rPr lang="en-US" dirty="0"/>
              <a:t>(Matthew 14:13-21; Acts 17:11; Isaiah 28:13; Matthew 15:32-39)</a:t>
            </a:r>
          </a:p>
          <a:p>
            <a:pPr marL="514350" indent="-514350">
              <a:buFont typeface="+mj-lt"/>
              <a:buAutoNum type="arabicPeriod"/>
            </a:pPr>
            <a:r>
              <a:rPr lang="en-US" b="1" dirty="0"/>
              <a:t>The 2,300 year prophecy is important to God and His saints </a:t>
            </a:r>
            <a:r>
              <a:rPr lang="en-US" dirty="0"/>
              <a:t>(Daniel 8:13-14; Daniel 9:24-27; Ezekiel 4:6; Daniel 7:8-9,11,21-23; Leviticus 16:30)</a:t>
            </a:r>
          </a:p>
          <a:p>
            <a:pPr marL="514350" indent="-514350">
              <a:buFont typeface="+mj-lt"/>
              <a:buAutoNum type="arabicPeriod"/>
            </a:pPr>
            <a:r>
              <a:rPr lang="en-US" b="1" dirty="0"/>
              <a:t>The 2,300 year prophecy </a:t>
            </a:r>
            <a:r>
              <a:rPr lang="en-US" b="1" dirty="0" smtClean="0"/>
              <a:t>warns </a:t>
            </a:r>
            <a:r>
              <a:rPr lang="en-US" b="1" dirty="0"/>
              <a:t>a wicked world that a just God already is already judging them </a:t>
            </a:r>
            <a:r>
              <a:rPr lang="en-US" dirty="0"/>
              <a:t>(Psalm 73:1-17; Revelation 6:10; Acts 24:25; Psalm 96:11-13)</a:t>
            </a:r>
          </a:p>
        </p:txBody>
      </p:sp>
      <p:pic>
        <p:nvPicPr>
          <p:cNvPr id="7" name="Picture 2"/>
          <p:cNvPicPr>
            <a:picLocks noGrp="1" noChangeAspect="1" noChangeArrowheads="1"/>
          </p:cNvPicPr>
          <p:nvPr>
            <p:ph sz="half" idx="1"/>
          </p:nvPr>
        </p:nvPicPr>
        <p:blipFill>
          <a:blip r:embed="rId3" cstate="print"/>
          <a:srcRect l="15755" r="15755"/>
          <a:stretch>
            <a:fillRect/>
          </a:stretch>
        </p:blipFill>
        <p:spPr bwMode="auto">
          <a:xfrm>
            <a:off x="457200" y="304800"/>
            <a:ext cx="4038600" cy="5821363"/>
          </a:xfrm>
          <a:prstGeom prst="rect">
            <a:avLst/>
          </a:prstGeom>
          <a:noFill/>
          <a:ln w="9525">
            <a:noFill/>
            <a:miter lim="800000"/>
            <a:headEnd/>
            <a:tailEnd/>
          </a:ln>
        </p:spPr>
      </p:pic>
    </p:spTree>
    <p:extLst>
      <p:ext uri="{BB962C8B-B14F-4D97-AF65-F5344CB8AC3E}">
        <p14:creationId xmlns:p14="http://schemas.microsoft.com/office/powerpoint/2010/main" val="27440398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chael-jordan-championship-rings1.jpg"/>
          <p:cNvPicPr>
            <a:picLocks noGrp="1" noChangeAspect="1"/>
          </p:cNvPicPr>
          <p:nvPr>
            <p:ph idx="1"/>
          </p:nvPr>
        </p:nvPicPr>
        <p:blipFill>
          <a:blip r:embed="rId3">
            <a:extLst>
              <a:ext uri="{28A0092B-C50C-407E-A947-70E740481C1C}">
                <a14:useLocalDpi xmlns:a14="http://schemas.microsoft.com/office/drawing/2010/main" val="0"/>
              </a:ext>
            </a:extLst>
          </a:blip>
          <a:srcRect t="9487" b="9487"/>
          <a:stretch>
            <a:fillRect/>
          </a:stretch>
        </p:blipFill>
        <p:spPr/>
      </p:pic>
    </p:spTree>
    <p:extLst>
      <p:ext uri="{BB962C8B-B14F-4D97-AF65-F5344CB8AC3E}">
        <p14:creationId xmlns:p14="http://schemas.microsoft.com/office/powerpoint/2010/main" val="359257343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noGrp="1" noChangeArrowheads="1"/>
          </p:cNvSpPr>
          <p:nvPr>
            <p:ph type="title"/>
          </p:nvPr>
        </p:nvSpPr>
        <p:spPr>
          <a:ln/>
        </p:spPr>
        <p:txBody>
          <a:bodyPr/>
          <a:lstStyle/>
          <a:p>
            <a:endParaRPr lang="en-US"/>
          </a:p>
        </p:txBody>
      </p:sp>
      <p:sp>
        <p:nvSpPr>
          <p:cNvPr id="198658" name="Rectangle 2"/>
          <p:cNvSpPr>
            <a:spLocks noGrp="1" noChangeArrowheads="1"/>
          </p:cNvSpPr>
          <p:nvPr>
            <p:ph type="body" idx="1"/>
          </p:nvPr>
        </p:nvSpPr>
        <p:spPr>
          <a:ln/>
        </p:spPr>
        <p:txBody>
          <a:bodyPr/>
          <a:lstStyle/>
          <a:p>
            <a:pPr marL="628650"/>
            <a:endParaRPr lang="en-US" dirty="0"/>
          </a:p>
        </p:txBody>
      </p:sp>
      <p:pic>
        <p:nvPicPr>
          <p:cNvPr id="19865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flat">
            <a:noFill/>
            <a:miter lim="800000"/>
            <a:headEnd/>
            <a:tailEnd/>
          </a:ln>
        </p:spPr>
      </p:pic>
    </p:spTree>
    <p:extLst>
      <p:ext uri="{BB962C8B-B14F-4D97-AF65-F5344CB8AC3E}">
        <p14:creationId xmlns:p14="http://schemas.microsoft.com/office/powerpoint/2010/main" val="416510288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73:11-17</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11 </a:t>
            </a:r>
            <a:r>
              <a:rPr lang="en-US" dirty="0"/>
              <a:t>"What does God know?" they ask. "Does the Most High even know what's happening?" 12 Look at these wicked people—enjoying a life of ease while their riches multiply. 13 Did I keep my heart pure for nothing? Did I keep myself innocent for no reason? 14 I get nothing but trouble all day long; </a:t>
            </a:r>
          </a:p>
        </p:txBody>
      </p:sp>
    </p:spTree>
    <p:extLst>
      <p:ext uri="{BB962C8B-B14F-4D97-AF65-F5344CB8AC3E}">
        <p14:creationId xmlns:p14="http://schemas.microsoft.com/office/powerpoint/2010/main" val="345613048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73:11-17</a:t>
            </a:r>
            <a:endParaRPr lang="en-US" dirty="0"/>
          </a:p>
        </p:txBody>
      </p:sp>
      <p:sp>
        <p:nvSpPr>
          <p:cNvPr id="3" name="Content Placeholder 2"/>
          <p:cNvSpPr>
            <a:spLocks noGrp="1"/>
          </p:cNvSpPr>
          <p:nvPr>
            <p:ph idx="1"/>
          </p:nvPr>
        </p:nvSpPr>
        <p:spPr/>
        <p:txBody>
          <a:bodyPr/>
          <a:lstStyle/>
          <a:p>
            <a:pPr marL="0" indent="0">
              <a:buNone/>
            </a:pPr>
            <a:r>
              <a:rPr lang="en-US" dirty="0"/>
              <a:t>every morning brings me pain. 15 If I had really spoken this way to others, I would have been a traitor to your people. 16 So I tried to understand why the wicked prosper. But what a difficult task it is! 17 Then I went into your sanctuary, O God, and I finally understood the destiny of the wicked.</a:t>
            </a:r>
          </a:p>
          <a:p>
            <a:pPr marL="0" indent="0">
              <a:buNone/>
            </a:pPr>
            <a:endParaRPr lang="en-US" dirty="0"/>
          </a:p>
        </p:txBody>
      </p:sp>
    </p:spTree>
    <p:extLst>
      <p:ext uri="{BB962C8B-B14F-4D97-AF65-F5344CB8AC3E}">
        <p14:creationId xmlns:p14="http://schemas.microsoft.com/office/powerpoint/2010/main" val="2979606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6:10</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10 </a:t>
            </a:r>
            <a:r>
              <a:rPr lang="en-US" dirty="0"/>
              <a:t>And they cried with a loud voice, saying, 'How long, O Lord, holy and true, until You judge and avenge our blood on those who dwell on the earth?'</a:t>
            </a:r>
          </a:p>
        </p:txBody>
      </p:sp>
    </p:spTree>
    <p:extLst>
      <p:ext uri="{BB962C8B-B14F-4D97-AF65-F5344CB8AC3E}">
        <p14:creationId xmlns:p14="http://schemas.microsoft.com/office/powerpoint/2010/main" val="165495222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24:25 (NRSV)</a:t>
            </a:r>
          </a:p>
        </p:txBody>
      </p:sp>
      <p:sp>
        <p:nvSpPr>
          <p:cNvPr id="3" name="Content Placeholder 2"/>
          <p:cNvSpPr>
            <a:spLocks noGrp="1"/>
          </p:cNvSpPr>
          <p:nvPr>
            <p:ph idx="1"/>
          </p:nvPr>
        </p:nvSpPr>
        <p:spPr/>
        <p:txBody>
          <a:bodyPr>
            <a:normAutofit/>
          </a:bodyPr>
          <a:lstStyle/>
          <a:p>
            <a:pPr marL="0" indent="0">
              <a:buNone/>
            </a:pPr>
            <a:r>
              <a:rPr lang="en-US" dirty="0"/>
              <a:t>25 And as he discussed justice, self-control, and the coming judgment, Felix became frightened and said, 'Go away for the present; when I have an opportunity, I will send for you.'</a:t>
            </a:r>
          </a:p>
        </p:txBody>
      </p:sp>
    </p:spTree>
    <p:extLst>
      <p:ext uri="{BB962C8B-B14F-4D97-AF65-F5344CB8AC3E}">
        <p14:creationId xmlns:p14="http://schemas.microsoft.com/office/powerpoint/2010/main" val="91546924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14:7</a:t>
            </a:r>
            <a:endParaRPr lang="en-US" dirty="0"/>
          </a:p>
        </p:txBody>
      </p:sp>
      <p:sp>
        <p:nvSpPr>
          <p:cNvPr id="3" name="Content Placeholder 2"/>
          <p:cNvSpPr>
            <a:spLocks noGrp="1"/>
          </p:cNvSpPr>
          <p:nvPr>
            <p:ph idx="1"/>
          </p:nvPr>
        </p:nvSpPr>
        <p:spPr/>
        <p:txBody>
          <a:bodyPr/>
          <a:lstStyle/>
          <a:p>
            <a:pPr marL="0" indent="0">
              <a:buNone/>
            </a:pPr>
            <a:r>
              <a:rPr lang="en-US" dirty="0" smtClean="0"/>
              <a:t>7 </a:t>
            </a:r>
            <a:r>
              <a:rPr lang="en-US" dirty="0"/>
              <a:t>"Fear God," he shouted. "Give glory to him. For the time has come when he will sit as judge.</a:t>
            </a:r>
          </a:p>
        </p:txBody>
      </p:sp>
    </p:spTree>
    <p:extLst>
      <p:ext uri="{BB962C8B-B14F-4D97-AF65-F5344CB8AC3E}">
        <p14:creationId xmlns:p14="http://schemas.microsoft.com/office/powerpoint/2010/main" val="29208268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21363"/>
          </a:xfrm>
        </p:spPr>
        <p:txBody>
          <a:bodyPr>
            <a:normAutofit fontScale="85000" lnSpcReduction="20000"/>
          </a:bodyPr>
          <a:lstStyle/>
          <a:p>
            <a:pPr marL="514350" indent="-514350">
              <a:buFont typeface="+mj-lt"/>
              <a:buAutoNum type="arabicPeriod"/>
            </a:pPr>
            <a:r>
              <a:rPr lang="en-US" b="1" dirty="0"/>
              <a:t>Numbers are important to God </a:t>
            </a:r>
            <a:r>
              <a:rPr lang="en-US" dirty="0"/>
              <a:t>(Matthew 14:13-21; Acts 17:11; Isaiah 28:13; Matthew 15:32-39)</a:t>
            </a:r>
          </a:p>
          <a:p>
            <a:pPr marL="514350" indent="-514350">
              <a:buFont typeface="+mj-lt"/>
              <a:buAutoNum type="arabicPeriod"/>
            </a:pPr>
            <a:r>
              <a:rPr lang="en-US" b="1" dirty="0"/>
              <a:t>The 2,300 year prophecy is important to God and His saints </a:t>
            </a:r>
            <a:r>
              <a:rPr lang="en-US" dirty="0"/>
              <a:t>(Daniel 8:13-14; Daniel 9:24-27; Ezekiel 4:6; Daniel 7:8-9,11,21-23; Leviticus 16:30)</a:t>
            </a:r>
          </a:p>
          <a:p>
            <a:pPr marL="514350" indent="-514350">
              <a:buFont typeface="+mj-lt"/>
              <a:buAutoNum type="arabicPeriod"/>
            </a:pPr>
            <a:r>
              <a:rPr lang="en-US" b="1" dirty="0"/>
              <a:t>The 2,300 year prophecy </a:t>
            </a:r>
            <a:r>
              <a:rPr lang="en-US" b="1" dirty="0" smtClean="0"/>
              <a:t>warns </a:t>
            </a:r>
            <a:r>
              <a:rPr lang="en-US" b="1" dirty="0"/>
              <a:t>a wicked world that a just God already is already judging them </a:t>
            </a:r>
            <a:r>
              <a:rPr lang="en-US" dirty="0"/>
              <a:t>(Psalm 73:1-17; Revelation 6:10; Acts 24:25; Psalm 96:11-13)</a:t>
            </a:r>
          </a:p>
        </p:txBody>
      </p:sp>
      <p:pic>
        <p:nvPicPr>
          <p:cNvPr id="7" name="Picture 2"/>
          <p:cNvPicPr>
            <a:picLocks noGrp="1" noChangeAspect="1" noChangeArrowheads="1"/>
          </p:cNvPicPr>
          <p:nvPr>
            <p:ph sz="half" idx="1"/>
          </p:nvPr>
        </p:nvPicPr>
        <p:blipFill>
          <a:blip r:embed="rId3" cstate="print"/>
          <a:srcRect l="15755" r="15755"/>
          <a:stretch>
            <a:fillRect/>
          </a:stretch>
        </p:blipFill>
        <p:spPr bwMode="auto">
          <a:xfrm>
            <a:off x="457200" y="304800"/>
            <a:ext cx="4038600" cy="5821363"/>
          </a:xfrm>
          <a:prstGeom prst="rect">
            <a:avLst/>
          </a:prstGeom>
          <a:noFill/>
          <a:ln w="9525">
            <a:noFill/>
            <a:miter lim="800000"/>
            <a:headEnd/>
            <a:tailEnd/>
          </a:ln>
        </p:spPr>
      </p:pic>
    </p:spTree>
    <p:extLst>
      <p:ext uri="{BB962C8B-B14F-4D97-AF65-F5344CB8AC3E}">
        <p14:creationId xmlns:p14="http://schemas.microsoft.com/office/powerpoint/2010/main" val="7701223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meo d'allaire.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562" b="278"/>
          <a:stretch/>
        </p:blipFill>
        <p:spPr/>
      </p:pic>
    </p:spTree>
    <p:extLst>
      <p:ext uri="{BB962C8B-B14F-4D97-AF65-F5344CB8AC3E}">
        <p14:creationId xmlns:p14="http://schemas.microsoft.com/office/powerpoint/2010/main" val="309280272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meo d'allaire.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562" b="278"/>
          <a:stretch/>
        </p:blipFill>
        <p:spPr/>
      </p:pic>
    </p:spTree>
    <p:extLst>
      <p:ext uri="{BB962C8B-B14F-4D97-AF65-F5344CB8AC3E}">
        <p14:creationId xmlns:p14="http://schemas.microsoft.com/office/powerpoint/2010/main" val="427702149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meo d'allaire.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562" b="278"/>
          <a:stretch/>
        </p:blipFill>
        <p:spPr/>
      </p:pic>
    </p:spTree>
    <p:extLst>
      <p:ext uri="{BB962C8B-B14F-4D97-AF65-F5344CB8AC3E}">
        <p14:creationId xmlns:p14="http://schemas.microsoft.com/office/powerpoint/2010/main" val="8541106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unflower close up.jpeg"/>
          <p:cNvPicPr>
            <a:picLocks noGrp="1" noChangeAspect="1"/>
          </p:cNvPicPr>
          <p:nvPr>
            <p:ph idx="1"/>
          </p:nvPr>
        </p:nvPicPr>
        <p:blipFill>
          <a:blip r:embed="rId3">
            <a:extLst>
              <a:ext uri="{28A0092B-C50C-407E-A947-70E740481C1C}">
                <a14:useLocalDpi xmlns:a14="http://schemas.microsoft.com/office/drawing/2010/main" val="0"/>
              </a:ext>
            </a:extLst>
          </a:blip>
          <a:srcRect t="5879" b="5879"/>
          <a:stretch>
            <a:fillRect/>
          </a:stretch>
        </p:blipFill>
        <p:spPr/>
      </p:pic>
    </p:spTree>
    <p:extLst>
      <p:ext uri="{BB962C8B-B14F-4D97-AF65-F5344CB8AC3E}">
        <p14:creationId xmlns:p14="http://schemas.microsoft.com/office/powerpoint/2010/main" val="297122803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96:11-13</a:t>
            </a:r>
            <a:endParaRPr lang="en-US" dirty="0"/>
          </a:p>
        </p:txBody>
      </p:sp>
      <p:sp>
        <p:nvSpPr>
          <p:cNvPr id="3" name="Content Placeholder 2"/>
          <p:cNvSpPr>
            <a:spLocks noGrp="1"/>
          </p:cNvSpPr>
          <p:nvPr>
            <p:ph idx="1"/>
          </p:nvPr>
        </p:nvSpPr>
        <p:spPr/>
        <p:txBody>
          <a:bodyPr/>
          <a:lstStyle/>
          <a:p>
            <a:pPr marL="0" indent="0">
              <a:buNone/>
            </a:pPr>
            <a:r>
              <a:rPr lang="en-US" dirty="0"/>
              <a:t>11 Let the heavens be glad, and the earth rejoice! Let the sea and everything in it shout his praise! 12 Let the fields and their crops burst out with joy! Let the trees of the forest rustle with praise 13 before the LORD, for he is coming! He is coming to judge the earth. He will judge the world with justice, and the nations with his truth.</a:t>
            </a:r>
          </a:p>
        </p:txBody>
      </p:sp>
    </p:spTree>
    <p:extLst>
      <p:ext uri="{BB962C8B-B14F-4D97-AF65-F5344CB8AC3E}">
        <p14:creationId xmlns:p14="http://schemas.microsoft.com/office/powerpoint/2010/main" val="106951754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5632" b="4248"/>
          <a:stretch>
            <a:fillRect/>
          </a:stretch>
        </p:blipFill>
        <p:spPr bwMode="auto">
          <a:xfrm>
            <a:off x="0" y="0"/>
            <a:ext cx="9144000" cy="6096000"/>
          </a:xfrm>
          <a:prstGeom prst="rect">
            <a:avLst/>
          </a:prstGeom>
          <a:noFill/>
          <a:ln w="9525">
            <a:noFill/>
            <a:miter lim="800000"/>
            <a:headEnd/>
            <a:tailEnd/>
          </a:ln>
        </p:spPr>
      </p:pic>
      <p:sp>
        <p:nvSpPr>
          <p:cNvPr id="2" name="Title 1"/>
          <p:cNvSpPr>
            <a:spLocks noGrp="1"/>
          </p:cNvSpPr>
          <p:nvPr>
            <p:ph type="ctrTitle"/>
          </p:nvPr>
        </p:nvSpPr>
        <p:spPr>
          <a:xfrm>
            <a:off x="0" y="5387975"/>
            <a:ext cx="9144000" cy="1470025"/>
          </a:xfrm>
        </p:spPr>
        <p:txBody>
          <a:bodyPr>
            <a:normAutofit fontScale="90000"/>
          </a:bodyPr>
          <a:lstStyle/>
          <a:p>
            <a:r>
              <a:rPr lang="en-US" dirty="0"/>
              <a:t/>
            </a:r>
            <a:br>
              <a:rPr lang="en-US" dirty="0"/>
            </a:br>
            <a:r>
              <a:rPr lang="en-US" b="1" dirty="0"/>
              <a:t>What the Bible Says About the Law of God </a:t>
            </a:r>
            <a:endParaRPr lang="en-US" dirty="0"/>
          </a:p>
        </p:txBody>
      </p:sp>
    </p:spTree>
    <p:extLst>
      <p:ext uri="{BB962C8B-B14F-4D97-AF65-F5344CB8AC3E}">
        <p14:creationId xmlns:p14="http://schemas.microsoft.com/office/powerpoint/2010/main" val="35824483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Blank.jpg"/>
          <p:cNvPicPr>
            <a:picLocks noGrp="1" noChangeAspect="1"/>
          </p:cNvPicPr>
          <p:nvPr>
            <p:ph idx="1"/>
          </p:nvPr>
        </p:nvPicPr>
        <p:blipFill>
          <a:blip r:embed="rId3" cstate="print"/>
          <a:stretch>
            <a:fillRect/>
          </a:stretch>
        </p:blipFill>
        <p:spPr>
          <a:xfrm>
            <a:off x="0" y="-4753"/>
            <a:ext cx="9144000" cy="6862753"/>
          </a:xfrm>
        </p:spPr>
      </p:pic>
      <p:sp>
        <p:nvSpPr>
          <p:cNvPr id="5" name="TextBox 4"/>
          <p:cNvSpPr txBox="1"/>
          <p:nvPr/>
        </p:nvSpPr>
        <p:spPr>
          <a:xfrm>
            <a:off x="3962400" y="609600"/>
            <a:ext cx="1981200" cy="830997"/>
          </a:xfrm>
          <a:prstGeom prst="rect">
            <a:avLst/>
          </a:prstGeom>
          <a:noFill/>
        </p:spPr>
        <p:txBody>
          <a:bodyPr wrap="square" rtlCol="0">
            <a:spAutoFit/>
          </a:bodyPr>
          <a:lstStyle/>
          <a:p>
            <a:r>
              <a:rPr lang="en-US" sz="2400" dirty="0" smtClean="0">
                <a:solidFill>
                  <a:schemeClr val="bg1"/>
                </a:solidFill>
              </a:rPr>
              <a:t>2300 Days</a:t>
            </a:r>
          </a:p>
          <a:p>
            <a:r>
              <a:rPr lang="en-US" sz="2400" dirty="0" smtClean="0">
                <a:solidFill>
                  <a:schemeClr val="bg1"/>
                </a:solidFill>
              </a:rPr>
              <a:t>2300 Years</a:t>
            </a:r>
            <a:endParaRPr lang="en-US" sz="2400" dirty="0">
              <a:solidFill>
                <a:schemeClr val="bg1"/>
              </a:solidFill>
            </a:endParaRPr>
          </a:p>
        </p:txBody>
      </p:sp>
      <p:sp>
        <p:nvSpPr>
          <p:cNvPr id="6" name="TextBox 5"/>
          <p:cNvSpPr txBox="1"/>
          <p:nvPr/>
        </p:nvSpPr>
        <p:spPr>
          <a:xfrm>
            <a:off x="228600" y="3055203"/>
            <a:ext cx="15240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7 Weeks</a:t>
            </a:r>
          </a:p>
          <a:p>
            <a:pPr algn="ctr"/>
            <a:r>
              <a:rPr lang="en-US" sz="2400" dirty="0" smtClean="0">
                <a:solidFill>
                  <a:schemeClr val="bg1"/>
                </a:solidFill>
              </a:rPr>
              <a:t>49 years</a:t>
            </a:r>
            <a:endParaRPr lang="en-US" sz="2400" dirty="0">
              <a:solidFill>
                <a:schemeClr val="bg1"/>
              </a:solidFill>
            </a:endParaRPr>
          </a:p>
        </p:txBody>
      </p:sp>
      <p:sp>
        <p:nvSpPr>
          <p:cNvPr id="7" name="TextBox 6"/>
          <p:cNvSpPr txBox="1"/>
          <p:nvPr/>
        </p:nvSpPr>
        <p:spPr>
          <a:xfrm>
            <a:off x="1828800" y="3588603"/>
            <a:ext cx="23622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62 Weeks</a:t>
            </a:r>
          </a:p>
          <a:p>
            <a:pPr algn="ctr"/>
            <a:r>
              <a:rPr lang="en-US" sz="2400" dirty="0" smtClean="0">
                <a:solidFill>
                  <a:schemeClr val="bg1"/>
                </a:solidFill>
              </a:rPr>
              <a:t>434 years</a:t>
            </a:r>
            <a:endParaRPr lang="en-US" sz="2400" dirty="0">
              <a:solidFill>
                <a:schemeClr val="bg1"/>
              </a:solidFill>
            </a:endParaRPr>
          </a:p>
        </p:txBody>
      </p:sp>
      <p:sp>
        <p:nvSpPr>
          <p:cNvPr id="8" name="TextBox 7"/>
          <p:cNvSpPr txBox="1"/>
          <p:nvPr/>
        </p:nvSpPr>
        <p:spPr>
          <a:xfrm>
            <a:off x="4267200" y="4191000"/>
            <a:ext cx="12192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1 Week</a:t>
            </a:r>
          </a:p>
          <a:p>
            <a:pPr algn="ctr"/>
            <a:r>
              <a:rPr lang="en-US" sz="2400" dirty="0" smtClean="0">
                <a:solidFill>
                  <a:schemeClr val="bg1"/>
                </a:solidFill>
              </a:rPr>
              <a:t>7 years</a:t>
            </a:r>
            <a:endParaRPr lang="en-US" sz="2400" dirty="0">
              <a:solidFill>
                <a:schemeClr val="bg1"/>
              </a:solidFill>
            </a:endParaRPr>
          </a:p>
        </p:txBody>
      </p:sp>
      <p:sp>
        <p:nvSpPr>
          <p:cNvPr id="9" name="TextBox 8"/>
          <p:cNvSpPr txBox="1"/>
          <p:nvPr/>
        </p:nvSpPr>
        <p:spPr>
          <a:xfrm>
            <a:off x="228600" y="1912203"/>
            <a:ext cx="5334000" cy="830997"/>
          </a:xfrm>
          <a:prstGeom prst="rect">
            <a:avLst/>
          </a:prstGeom>
          <a:solidFill>
            <a:schemeClr val="tx2"/>
          </a:solidFill>
          <a:ln>
            <a:solidFill>
              <a:schemeClr val="tx1"/>
            </a:solidFill>
          </a:ln>
        </p:spPr>
        <p:txBody>
          <a:bodyPr wrap="square" rtlCol="0">
            <a:spAutoFit/>
          </a:bodyPr>
          <a:lstStyle/>
          <a:p>
            <a:pPr algn="ctr"/>
            <a:r>
              <a:rPr lang="en-US" sz="2400" dirty="0" smtClean="0">
                <a:solidFill>
                  <a:schemeClr val="bg1"/>
                </a:solidFill>
              </a:rPr>
              <a:t>70 Weeks</a:t>
            </a:r>
          </a:p>
          <a:p>
            <a:pPr algn="ctr"/>
            <a:r>
              <a:rPr lang="en-US" sz="2400" dirty="0" smtClean="0">
                <a:solidFill>
                  <a:schemeClr val="bg1"/>
                </a:solidFill>
              </a:rPr>
              <a:t>490 years</a:t>
            </a:r>
            <a:endParaRPr lang="en-US" sz="2400" dirty="0">
              <a:solidFill>
                <a:schemeClr val="bg1"/>
              </a:solidFill>
            </a:endParaRPr>
          </a:p>
        </p:txBody>
      </p:sp>
      <p:cxnSp>
        <p:nvCxnSpPr>
          <p:cNvPr id="10" name="Straight Connector 9"/>
          <p:cNvCxnSpPr/>
          <p:nvPr/>
        </p:nvCxnSpPr>
        <p:spPr>
          <a:xfrm>
            <a:off x="304800" y="6096000"/>
            <a:ext cx="85344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304800"/>
            <a:ext cx="0" cy="6019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9200" y="57912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58674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67200" y="58674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52600" y="5867400"/>
            <a:ext cx="0" cy="533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53000" y="5334000"/>
            <a:ext cx="0" cy="6858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6324600"/>
            <a:ext cx="1524000" cy="523220"/>
          </a:xfrm>
          <a:prstGeom prst="rect">
            <a:avLst/>
          </a:prstGeom>
          <a:noFill/>
        </p:spPr>
        <p:txBody>
          <a:bodyPr wrap="square" rtlCol="0">
            <a:spAutoFit/>
          </a:bodyPr>
          <a:lstStyle/>
          <a:p>
            <a:r>
              <a:rPr lang="en-US" sz="2800" dirty="0" smtClean="0">
                <a:solidFill>
                  <a:schemeClr val="bg1"/>
                </a:solidFill>
              </a:rPr>
              <a:t>457 B.C.</a:t>
            </a:r>
            <a:endParaRPr lang="en-US" sz="2800" dirty="0">
              <a:solidFill>
                <a:schemeClr val="bg1"/>
              </a:solidFill>
            </a:endParaRPr>
          </a:p>
        </p:txBody>
      </p:sp>
      <p:sp>
        <p:nvSpPr>
          <p:cNvPr id="18" name="TextBox 17"/>
          <p:cNvSpPr txBox="1"/>
          <p:nvPr/>
        </p:nvSpPr>
        <p:spPr>
          <a:xfrm>
            <a:off x="1371600" y="6324600"/>
            <a:ext cx="1828800" cy="523220"/>
          </a:xfrm>
          <a:prstGeom prst="rect">
            <a:avLst/>
          </a:prstGeom>
          <a:noFill/>
        </p:spPr>
        <p:txBody>
          <a:bodyPr wrap="square" rtlCol="0">
            <a:spAutoFit/>
          </a:bodyPr>
          <a:lstStyle/>
          <a:p>
            <a:r>
              <a:rPr lang="en-US" sz="2800" dirty="0" smtClean="0">
                <a:solidFill>
                  <a:schemeClr val="bg1"/>
                </a:solidFill>
              </a:rPr>
              <a:t>408 B.C.</a:t>
            </a:r>
            <a:endParaRPr lang="en-US" sz="2800" dirty="0">
              <a:solidFill>
                <a:schemeClr val="bg1"/>
              </a:solidFill>
            </a:endParaRPr>
          </a:p>
        </p:txBody>
      </p:sp>
      <p:sp>
        <p:nvSpPr>
          <p:cNvPr id="19" name="TextBox 18"/>
          <p:cNvSpPr txBox="1"/>
          <p:nvPr/>
        </p:nvSpPr>
        <p:spPr>
          <a:xfrm>
            <a:off x="3810000" y="6324600"/>
            <a:ext cx="1828800" cy="523220"/>
          </a:xfrm>
          <a:prstGeom prst="rect">
            <a:avLst/>
          </a:prstGeom>
          <a:noFill/>
        </p:spPr>
        <p:txBody>
          <a:bodyPr wrap="square" rtlCol="0">
            <a:spAutoFit/>
          </a:bodyPr>
          <a:lstStyle/>
          <a:p>
            <a:r>
              <a:rPr lang="en-US" sz="2800" dirty="0" smtClean="0">
                <a:solidFill>
                  <a:schemeClr val="bg1"/>
                </a:solidFill>
              </a:rPr>
              <a:t>27 A.D.</a:t>
            </a:r>
            <a:endParaRPr lang="en-US" sz="2800" dirty="0">
              <a:solidFill>
                <a:schemeClr val="bg1"/>
              </a:solidFill>
            </a:endParaRPr>
          </a:p>
        </p:txBody>
      </p:sp>
      <p:sp>
        <p:nvSpPr>
          <p:cNvPr id="20" name="TextBox 19"/>
          <p:cNvSpPr txBox="1"/>
          <p:nvPr/>
        </p:nvSpPr>
        <p:spPr>
          <a:xfrm>
            <a:off x="5181600" y="6334780"/>
            <a:ext cx="1295400" cy="523220"/>
          </a:xfrm>
          <a:prstGeom prst="rect">
            <a:avLst/>
          </a:prstGeom>
          <a:noFill/>
        </p:spPr>
        <p:txBody>
          <a:bodyPr wrap="square" rtlCol="0">
            <a:spAutoFit/>
          </a:bodyPr>
          <a:lstStyle/>
          <a:p>
            <a:r>
              <a:rPr lang="en-US" sz="2800" dirty="0" smtClean="0">
                <a:solidFill>
                  <a:schemeClr val="bg1"/>
                </a:solidFill>
              </a:rPr>
              <a:t>34 A.D.</a:t>
            </a:r>
            <a:endParaRPr lang="en-US" sz="2800" dirty="0">
              <a:solidFill>
                <a:schemeClr val="bg1"/>
              </a:solidFill>
            </a:endParaRPr>
          </a:p>
        </p:txBody>
      </p:sp>
      <p:sp>
        <p:nvSpPr>
          <p:cNvPr id="21" name="TextBox 20"/>
          <p:cNvSpPr txBox="1"/>
          <p:nvPr/>
        </p:nvSpPr>
        <p:spPr>
          <a:xfrm>
            <a:off x="8229600" y="6334780"/>
            <a:ext cx="1219200" cy="523220"/>
          </a:xfrm>
          <a:prstGeom prst="rect">
            <a:avLst/>
          </a:prstGeom>
          <a:noFill/>
        </p:spPr>
        <p:txBody>
          <a:bodyPr wrap="square" rtlCol="0">
            <a:spAutoFit/>
          </a:bodyPr>
          <a:lstStyle/>
          <a:p>
            <a:r>
              <a:rPr lang="en-US" sz="2800" dirty="0" smtClean="0">
                <a:solidFill>
                  <a:schemeClr val="bg1"/>
                </a:solidFill>
              </a:rPr>
              <a:t>1844</a:t>
            </a:r>
            <a:endParaRPr lang="en-US" sz="2800" dirty="0">
              <a:solidFill>
                <a:schemeClr val="bg1"/>
              </a:solidFill>
            </a:endParaRPr>
          </a:p>
        </p:txBody>
      </p:sp>
      <p:cxnSp>
        <p:nvCxnSpPr>
          <p:cNvPr id="22" name="Straight Connector 21"/>
          <p:cNvCxnSpPr/>
          <p:nvPr/>
        </p:nvCxnSpPr>
        <p:spPr>
          <a:xfrm flipH="1">
            <a:off x="4724400" y="54864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9600" y="4800600"/>
            <a:ext cx="990600" cy="646331"/>
          </a:xfrm>
          <a:prstGeom prst="rect">
            <a:avLst/>
          </a:prstGeom>
          <a:noFill/>
        </p:spPr>
        <p:txBody>
          <a:bodyPr wrap="square" rtlCol="0">
            <a:spAutoFit/>
          </a:bodyPr>
          <a:lstStyle/>
          <a:p>
            <a:r>
              <a:rPr lang="en-US" dirty="0" smtClean="0">
                <a:solidFill>
                  <a:schemeClr val="bg1"/>
                </a:solidFill>
              </a:rPr>
              <a:t>Decree</a:t>
            </a:r>
          </a:p>
          <a:p>
            <a:r>
              <a:rPr lang="en-US" dirty="0" smtClean="0">
                <a:solidFill>
                  <a:schemeClr val="bg1"/>
                </a:solidFill>
              </a:rPr>
              <a:t>Issued</a:t>
            </a:r>
            <a:endParaRPr lang="en-US" dirty="0">
              <a:solidFill>
                <a:schemeClr val="bg1"/>
              </a:solidFill>
            </a:endParaRPr>
          </a:p>
        </p:txBody>
      </p:sp>
      <p:sp>
        <p:nvSpPr>
          <p:cNvPr id="24" name="TextBox 23"/>
          <p:cNvSpPr txBox="1"/>
          <p:nvPr/>
        </p:nvSpPr>
        <p:spPr>
          <a:xfrm>
            <a:off x="2971800" y="4724400"/>
            <a:ext cx="1219200" cy="646331"/>
          </a:xfrm>
          <a:prstGeom prst="rect">
            <a:avLst/>
          </a:prstGeom>
          <a:noFill/>
        </p:spPr>
        <p:txBody>
          <a:bodyPr wrap="square" rtlCol="0">
            <a:spAutoFit/>
          </a:bodyPr>
          <a:lstStyle/>
          <a:p>
            <a:r>
              <a:rPr lang="en-US" dirty="0" smtClean="0">
                <a:solidFill>
                  <a:schemeClr val="bg1"/>
                </a:solidFill>
              </a:rPr>
              <a:t>Messiah</a:t>
            </a:r>
          </a:p>
          <a:p>
            <a:r>
              <a:rPr lang="en-US" dirty="0" smtClean="0">
                <a:solidFill>
                  <a:schemeClr val="bg1"/>
                </a:solidFill>
              </a:rPr>
              <a:t>Anointed</a:t>
            </a:r>
            <a:endParaRPr lang="en-US" dirty="0">
              <a:solidFill>
                <a:schemeClr val="bg1"/>
              </a:solidFill>
            </a:endParaRPr>
          </a:p>
        </p:txBody>
      </p:sp>
      <p:sp>
        <p:nvSpPr>
          <p:cNvPr id="25" name="TextBox 24"/>
          <p:cNvSpPr txBox="1"/>
          <p:nvPr/>
        </p:nvSpPr>
        <p:spPr>
          <a:xfrm>
            <a:off x="5562600" y="2895600"/>
            <a:ext cx="1219200" cy="646331"/>
          </a:xfrm>
          <a:prstGeom prst="rect">
            <a:avLst/>
          </a:prstGeom>
          <a:noFill/>
        </p:spPr>
        <p:txBody>
          <a:bodyPr wrap="square" rtlCol="0">
            <a:spAutoFit/>
          </a:bodyPr>
          <a:lstStyle/>
          <a:p>
            <a:r>
              <a:rPr lang="en-US" dirty="0" smtClean="0">
                <a:solidFill>
                  <a:schemeClr val="bg1"/>
                </a:solidFill>
              </a:rPr>
              <a:t>Gospel to</a:t>
            </a:r>
          </a:p>
          <a:p>
            <a:r>
              <a:rPr lang="en-US" dirty="0" smtClean="0">
                <a:solidFill>
                  <a:schemeClr val="bg1"/>
                </a:solidFill>
              </a:rPr>
              <a:t>Gentiles</a:t>
            </a:r>
            <a:endParaRPr lang="en-US" dirty="0">
              <a:solidFill>
                <a:schemeClr val="bg1"/>
              </a:solidFill>
            </a:endParaRPr>
          </a:p>
        </p:txBody>
      </p:sp>
      <p:sp>
        <p:nvSpPr>
          <p:cNvPr id="26" name="TextBox 25"/>
          <p:cNvSpPr txBox="1"/>
          <p:nvPr/>
        </p:nvSpPr>
        <p:spPr>
          <a:xfrm>
            <a:off x="4343400" y="3505200"/>
            <a:ext cx="1219200" cy="646331"/>
          </a:xfrm>
          <a:prstGeom prst="rect">
            <a:avLst/>
          </a:prstGeom>
          <a:noFill/>
        </p:spPr>
        <p:txBody>
          <a:bodyPr wrap="square" rtlCol="0">
            <a:spAutoFit/>
          </a:bodyPr>
          <a:lstStyle/>
          <a:p>
            <a:r>
              <a:rPr lang="en-US" dirty="0" smtClean="0">
                <a:solidFill>
                  <a:schemeClr val="bg1"/>
                </a:solidFill>
              </a:rPr>
              <a:t>Covenant With Jews</a:t>
            </a:r>
            <a:endParaRPr lang="en-US" dirty="0">
              <a:solidFill>
                <a:schemeClr val="bg1"/>
              </a:solidFill>
            </a:endParaRPr>
          </a:p>
        </p:txBody>
      </p:sp>
      <p:sp>
        <p:nvSpPr>
          <p:cNvPr id="27" name="TextBox 26"/>
          <p:cNvSpPr txBox="1"/>
          <p:nvPr/>
        </p:nvSpPr>
        <p:spPr>
          <a:xfrm>
            <a:off x="5791200" y="4876800"/>
            <a:ext cx="1219200" cy="646331"/>
          </a:xfrm>
          <a:prstGeom prst="rect">
            <a:avLst/>
          </a:prstGeom>
          <a:noFill/>
        </p:spPr>
        <p:txBody>
          <a:bodyPr wrap="square" rtlCol="0">
            <a:spAutoFit/>
          </a:bodyPr>
          <a:lstStyle/>
          <a:p>
            <a:r>
              <a:rPr lang="en-US" dirty="0" smtClean="0">
                <a:solidFill>
                  <a:schemeClr val="bg1"/>
                </a:solidFill>
              </a:rPr>
              <a:t>Messiah</a:t>
            </a:r>
          </a:p>
          <a:p>
            <a:r>
              <a:rPr lang="en-US" dirty="0" smtClean="0">
                <a:solidFill>
                  <a:schemeClr val="bg1"/>
                </a:solidFill>
              </a:rPr>
              <a:t>Crucified</a:t>
            </a:r>
            <a:endParaRPr lang="en-US" dirty="0">
              <a:solidFill>
                <a:schemeClr val="bg1"/>
              </a:solidFill>
            </a:endParaRPr>
          </a:p>
        </p:txBody>
      </p:sp>
      <p:sp>
        <p:nvSpPr>
          <p:cNvPr id="28" name="TextBox 27"/>
          <p:cNvSpPr txBox="1"/>
          <p:nvPr/>
        </p:nvSpPr>
        <p:spPr>
          <a:xfrm>
            <a:off x="4419600" y="5638800"/>
            <a:ext cx="1524000" cy="523220"/>
          </a:xfrm>
          <a:prstGeom prst="rect">
            <a:avLst/>
          </a:prstGeom>
          <a:noFill/>
        </p:spPr>
        <p:txBody>
          <a:bodyPr wrap="square" rtlCol="0">
            <a:spAutoFit/>
          </a:bodyPr>
          <a:lstStyle/>
          <a:p>
            <a:r>
              <a:rPr lang="en-US" sz="2800" dirty="0" smtClean="0">
                <a:solidFill>
                  <a:schemeClr val="bg1"/>
                </a:solidFill>
              </a:rPr>
              <a:t>31  A.D.</a:t>
            </a:r>
            <a:endParaRPr lang="en-US" sz="2800" dirty="0">
              <a:solidFill>
                <a:schemeClr val="bg1"/>
              </a:solidFill>
            </a:endParaRPr>
          </a:p>
        </p:txBody>
      </p:sp>
      <p:cxnSp>
        <p:nvCxnSpPr>
          <p:cNvPr id="30" name="Straight Arrow Connector 29"/>
          <p:cNvCxnSpPr/>
          <p:nvPr/>
        </p:nvCxnSpPr>
        <p:spPr>
          <a:xfrm flipH="1">
            <a:off x="5334000" y="5181600"/>
            <a:ext cx="4572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304800" y="4343400"/>
            <a:ext cx="381000" cy="533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962400" y="4419600"/>
            <a:ext cx="2286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343400" y="4114800"/>
            <a:ext cx="1066800"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562600" y="27432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839200" y="1447800"/>
            <a:ext cx="0" cy="3429000"/>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620000" y="5029200"/>
            <a:ext cx="1447800" cy="646331"/>
          </a:xfrm>
          <a:prstGeom prst="rect">
            <a:avLst/>
          </a:prstGeom>
          <a:noFill/>
          <a:ln>
            <a:solidFill>
              <a:srgbClr val="FF0000"/>
            </a:solidFill>
          </a:ln>
        </p:spPr>
        <p:txBody>
          <a:bodyPr wrap="square" rtlCol="0">
            <a:spAutoFit/>
          </a:bodyPr>
          <a:lstStyle/>
          <a:p>
            <a:pPr algn="ctr"/>
            <a:r>
              <a:rPr lang="en-US" dirty="0" smtClean="0">
                <a:solidFill>
                  <a:schemeClr val="bg1"/>
                </a:solidFill>
              </a:rPr>
              <a:t>Pre-Advent </a:t>
            </a:r>
          </a:p>
          <a:p>
            <a:pPr algn="ctr"/>
            <a:r>
              <a:rPr lang="en-US" dirty="0" smtClean="0">
                <a:solidFill>
                  <a:schemeClr val="bg1"/>
                </a:solidFill>
              </a:rPr>
              <a:t>Judgment</a:t>
            </a:r>
            <a:endParaRPr lang="en-US" dirty="0">
              <a:solidFill>
                <a:schemeClr val="bg1"/>
              </a:solidFill>
            </a:endParaRPr>
          </a:p>
        </p:txBody>
      </p:sp>
    </p:spTree>
    <p:extLst>
      <p:ext uri="{BB962C8B-B14F-4D97-AF65-F5344CB8AC3E}">
        <p14:creationId xmlns:p14="http://schemas.microsoft.com/office/powerpoint/2010/main" val="41839262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14:13-21</a:t>
            </a:r>
            <a:endParaRPr lang="en-US" dirty="0"/>
          </a:p>
        </p:txBody>
      </p:sp>
      <p:sp>
        <p:nvSpPr>
          <p:cNvPr id="3" name="Content Placeholder 2"/>
          <p:cNvSpPr>
            <a:spLocks noGrp="1"/>
          </p:cNvSpPr>
          <p:nvPr>
            <p:ph idx="1"/>
          </p:nvPr>
        </p:nvSpPr>
        <p:spPr/>
        <p:txBody>
          <a:bodyPr>
            <a:normAutofit/>
          </a:bodyPr>
          <a:lstStyle/>
          <a:p>
            <a:pPr marL="0" indent="0">
              <a:buNone/>
            </a:pPr>
            <a:r>
              <a:rPr lang="en-US" dirty="0"/>
              <a:t>“13 As soon as Jesus heard the news, he left in a boat to a remote area to be alone. But the crowds heard where he was headed and followed on foot from many towns. </a:t>
            </a:r>
          </a:p>
        </p:txBody>
      </p:sp>
    </p:spTree>
    <p:extLst>
      <p:ext uri="{BB962C8B-B14F-4D97-AF65-F5344CB8AC3E}">
        <p14:creationId xmlns:p14="http://schemas.microsoft.com/office/powerpoint/2010/main" val="31947031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10552</TotalTime>
  <Words>6914</Words>
  <Application>Microsoft Macintosh PowerPoint</Application>
  <PresentationFormat>On-screen Show (4:3)</PresentationFormat>
  <Paragraphs>271</Paragraphs>
  <Slides>82</Slides>
  <Notes>74</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 What the Bible Says About the 2,300-Year Prophecy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14:13-21</vt:lpstr>
      <vt:lpstr>Matthew 14:13-21</vt:lpstr>
      <vt:lpstr>Matthew 14:13-21</vt:lpstr>
      <vt:lpstr>Matthew 14:13-21</vt:lpstr>
      <vt:lpstr>Matthew 14:13-21</vt:lpstr>
      <vt:lpstr>Matthew 14:13-21</vt:lpstr>
      <vt:lpstr>PowerPoint Presentation</vt:lpstr>
      <vt:lpstr>PowerPoint Presentation</vt:lpstr>
      <vt:lpstr>PowerPoint Presentation</vt:lpstr>
      <vt:lpstr>Matthew 15:32-39</vt:lpstr>
      <vt:lpstr>Matthew 15:32-39</vt:lpstr>
      <vt:lpstr>Matthew 15:32-39</vt:lpstr>
      <vt:lpstr>Matthew 15:32-39</vt:lpstr>
      <vt:lpstr>PowerPoint Presentation</vt:lpstr>
      <vt:lpstr>PowerPoint Presentation</vt:lpstr>
      <vt:lpstr>Not these four</vt:lpstr>
      <vt:lpstr>THESE four are fantastic!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1</vt:lpstr>
      <vt:lpstr>Question 2</vt:lpstr>
      <vt:lpstr>Question 3</vt:lpstr>
      <vt:lpstr>PowerPoint Presentation</vt:lpstr>
      <vt:lpstr>PowerPoint Presentation</vt:lpstr>
      <vt:lpstr>Daniel 8:13-14</vt:lpstr>
      <vt:lpstr>Daniel 8:13-14</vt:lpstr>
      <vt:lpstr>Daniel 8:14 (NKJV)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Daniel 7:8-9</vt:lpstr>
      <vt:lpstr>Daniel 7:11,21-23</vt:lpstr>
      <vt:lpstr>Daniel 7:11,21-23</vt:lpstr>
      <vt:lpstr>PowerPoint Presentation</vt:lpstr>
      <vt:lpstr>PowerPoint Presentation</vt:lpstr>
      <vt:lpstr>PowerPoint Presentation</vt:lpstr>
      <vt:lpstr>PowerPoint Presentation</vt:lpstr>
      <vt:lpstr>PowerPoint Presentation</vt:lpstr>
      <vt:lpstr>PowerPoint Presentation</vt:lpstr>
      <vt:lpstr>Psalm 73:11-17</vt:lpstr>
      <vt:lpstr>Psalm 73:11-17</vt:lpstr>
      <vt:lpstr>Revelation 6:10</vt:lpstr>
      <vt:lpstr>Acts 24:25 (NRSV)</vt:lpstr>
      <vt:lpstr>Revelation 14:7</vt:lpstr>
      <vt:lpstr>PowerPoint Presentation</vt:lpstr>
      <vt:lpstr>PowerPoint Presentation</vt:lpstr>
      <vt:lpstr>PowerPoint Presentation</vt:lpstr>
      <vt:lpstr>PowerPoint Presentation</vt:lpstr>
      <vt:lpstr>Psalm 96:11-13</vt:lpstr>
      <vt:lpstr> What the Bible Says About the Law of God </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the Bible Says About the 2,300-Year Prophecy</dc:title>
  <dc:subject/>
  <dc:creator>Mike Fortune &amp; Cavin Atkins</dc:creator>
  <cp:keywords/>
  <dc:description/>
  <cp:lastModifiedBy>Mike Fortune</cp:lastModifiedBy>
  <cp:revision>296</cp:revision>
  <dcterms:created xsi:type="dcterms:W3CDTF">2014-06-17T00:38:12Z</dcterms:created>
  <dcterms:modified xsi:type="dcterms:W3CDTF">2015-01-21T00:39:46Z</dcterms:modified>
  <cp:category/>
</cp:coreProperties>
</file>